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Lst>
  <p:notesMasterIdLst>
    <p:notesMasterId r:id="rId43"/>
  </p:notesMasterIdLst>
  <p:sldIdLst>
    <p:sldId id="256" r:id="rId2"/>
    <p:sldId id="275" r:id="rId3"/>
    <p:sldId id="259" r:id="rId4"/>
    <p:sldId id="260" r:id="rId5"/>
    <p:sldId id="276" r:id="rId6"/>
    <p:sldId id="263" r:id="rId7"/>
    <p:sldId id="261" r:id="rId8"/>
    <p:sldId id="285" r:id="rId9"/>
    <p:sldId id="264" r:id="rId10"/>
    <p:sldId id="267" r:id="rId11"/>
    <p:sldId id="273" r:id="rId12"/>
    <p:sldId id="272" r:id="rId13"/>
    <p:sldId id="301" r:id="rId14"/>
    <p:sldId id="302" r:id="rId15"/>
    <p:sldId id="293" r:id="rId16"/>
    <p:sldId id="294" r:id="rId17"/>
    <p:sldId id="296" r:id="rId18"/>
    <p:sldId id="297" r:id="rId19"/>
    <p:sldId id="298" r:id="rId20"/>
    <p:sldId id="299" r:id="rId21"/>
    <p:sldId id="300" r:id="rId22"/>
    <p:sldId id="303" r:id="rId23"/>
    <p:sldId id="304" r:id="rId24"/>
    <p:sldId id="305" r:id="rId25"/>
    <p:sldId id="306" r:id="rId26"/>
    <p:sldId id="307" r:id="rId27"/>
    <p:sldId id="308" r:id="rId28"/>
    <p:sldId id="309" r:id="rId29"/>
    <p:sldId id="310" r:id="rId30"/>
    <p:sldId id="311" r:id="rId31"/>
    <p:sldId id="316" r:id="rId32"/>
    <p:sldId id="317" r:id="rId33"/>
    <p:sldId id="318" r:id="rId34"/>
    <p:sldId id="319" r:id="rId35"/>
    <p:sldId id="320" r:id="rId36"/>
    <p:sldId id="321" r:id="rId37"/>
    <p:sldId id="322" r:id="rId38"/>
    <p:sldId id="323" r:id="rId39"/>
    <p:sldId id="324" r:id="rId40"/>
    <p:sldId id="325" r:id="rId41"/>
    <p:sldId id="326"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69"/>
  </p:normalViewPr>
  <p:slideViewPr>
    <p:cSldViewPr snapToGrid="0" snapToObjects="1">
      <p:cViewPr varScale="1">
        <p:scale>
          <a:sx n="76" d="100"/>
          <a:sy n="76" d="100"/>
        </p:scale>
        <p:origin x="501" y="45"/>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72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image" Target="../media/image2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927C48-13B3-CD42-8C98-B49BFA901698}" type="datetimeFigureOut">
              <a:rPr lang="en-US" smtClean="0"/>
              <a:pPr/>
              <a:t>2/27/2019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2D366D-EFE6-F641-9948-AC33F3415DFE}" type="slidenum">
              <a:rPr lang="en-US" smtClean="0"/>
              <a:pPr/>
              <a:t>‹#›</a:t>
            </a:fld>
            <a:endParaRPr lang="en-US"/>
          </a:p>
        </p:txBody>
      </p:sp>
    </p:spTree>
    <p:extLst>
      <p:ext uri="{BB962C8B-B14F-4D97-AF65-F5344CB8AC3E}">
        <p14:creationId xmlns:p14="http://schemas.microsoft.com/office/powerpoint/2010/main" val="30801259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en.wikipedia.org/wiki/Lipid" TargetMode="External"/><Relationship Id="rId3" Type="http://schemas.openxmlformats.org/officeDocument/2006/relationships/hyperlink" Target="http://en.wikipedia.org/wiki/Iron" TargetMode="External"/><Relationship Id="rId7" Type="http://schemas.openxmlformats.org/officeDocument/2006/relationships/hyperlink" Target="http://en.wikipedia.org/wiki/Fatty_acids"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en.wikipedia.org/wiki/Polyunsaturated" TargetMode="External"/><Relationship Id="rId5" Type="http://schemas.openxmlformats.org/officeDocument/2006/relationships/hyperlink" Target="http://en.wikipedia.org/wiki/Dioxygenation" TargetMode="External"/><Relationship Id="rId10" Type="http://schemas.openxmlformats.org/officeDocument/2006/relationships/hyperlink" Target="http://en.wikipedia.org/wiki/Hydroperoxide" TargetMode="External"/><Relationship Id="rId4" Type="http://schemas.openxmlformats.org/officeDocument/2006/relationships/hyperlink" Target="http://en.wikipedia.org/wiki/Enzymes" TargetMode="External"/><Relationship Id="rId9" Type="http://schemas.openxmlformats.org/officeDocument/2006/relationships/hyperlink" Target="http://en.wikipedia.org/wiki/Pentadiene"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en.wikipedia.org/wiki/Protein_domain"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en.wikipedia.org/wiki/Proline" TargetMode="External"/><Relationship Id="rId4" Type="http://schemas.openxmlformats.org/officeDocument/2006/relationships/hyperlink" Target="http://en.wikipedia.org/wiki/Tryptopha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r>
              <a:rPr lang="en-US"/>
              <a:t>Arial</a:t>
            </a:r>
          </a:p>
          <a:p>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267223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t>are a family of </a:t>
            </a:r>
            <a:r>
              <a:rPr lang="en-US">
                <a:hlinkClick r:id="rId3" tooltip="Iron"/>
              </a:rPr>
              <a:t>iron</a:t>
            </a:r>
            <a:r>
              <a:rPr lang="en-US"/>
              <a:t>-containing </a:t>
            </a:r>
            <a:r>
              <a:rPr lang="en-US">
                <a:hlinkClick r:id="rId4" tooltip="Enzymes"/>
              </a:rPr>
              <a:t>enzymes</a:t>
            </a:r>
            <a:r>
              <a:rPr lang="en-US"/>
              <a:t> that catalyse the </a:t>
            </a:r>
            <a:r>
              <a:rPr lang="en-US">
                <a:hlinkClick r:id="rId5" tooltip="Dioxygenation"/>
              </a:rPr>
              <a:t>dioxygenation</a:t>
            </a:r>
            <a:r>
              <a:rPr lang="en-US"/>
              <a:t> of </a:t>
            </a:r>
            <a:r>
              <a:rPr lang="en-US">
                <a:hlinkClick r:id="rId6" tooltip="Polyunsaturated"/>
              </a:rPr>
              <a:t>polyunsaturated</a:t>
            </a:r>
            <a:r>
              <a:rPr lang="en-US"/>
              <a:t> </a:t>
            </a:r>
            <a:r>
              <a:rPr lang="en-US">
                <a:hlinkClick r:id="rId7" tooltip="Fatty acids"/>
              </a:rPr>
              <a:t>fatty acids</a:t>
            </a:r>
            <a:r>
              <a:rPr lang="en-US"/>
              <a:t> in </a:t>
            </a:r>
            <a:r>
              <a:rPr lang="en-US">
                <a:hlinkClick r:id="rId8" tooltip="Lipid"/>
              </a:rPr>
              <a:t>lipids</a:t>
            </a:r>
            <a:r>
              <a:rPr lang="en-US"/>
              <a:t> containing a cis,cis-1,4- </a:t>
            </a:r>
            <a:r>
              <a:rPr lang="en-US">
                <a:hlinkClick r:id="rId9" tooltip="Pentadiene"/>
              </a:rPr>
              <a:t>pentadiene</a:t>
            </a:r>
            <a:r>
              <a:rPr lang="en-US"/>
              <a:t> structure. It catalyses the following reaction:</a:t>
            </a:r>
          </a:p>
          <a:p>
            <a:pPr>
              <a:spcBef>
                <a:spcPct val="0"/>
              </a:spcBef>
            </a:pPr>
            <a:r>
              <a:rPr lang="en-US"/>
              <a:t>fatty acid + O</a:t>
            </a:r>
            <a:r>
              <a:rPr lang="en-US" baseline="-25000"/>
              <a:t>2</a:t>
            </a:r>
            <a:r>
              <a:rPr lang="en-US"/>
              <a:t> = fatty acid </a:t>
            </a:r>
            <a:r>
              <a:rPr lang="en-US">
                <a:hlinkClick r:id="rId10" tooltip="Hydroperoxide"/>
              </a:rPr>
              <a:t>hydroperoxide</a:t>
            </a:r>
            <a:r>
              <a:rPr lang="en-US"/>
              <a:t> </a:t>
            </a:r>
          </a:p>
        </p:txBody>
      </p:sp>
      <p:sp>
        <p:nvSpPr>
          <p:cNvPr id="23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953E826-CC60-9C4F-A7E8-FEB744AA5765}" type="slidenum">
              <a:rPr lang="en-US">
                <a:latin typeface="Arial" charset="0"/>
                <a:ea typeface="Arial" charset="0"/>
                <a:cs typeface="Arial" charset="0"/>
              </a:rPr>
              <a:pPr/>
              <a:t>25</a:t>
            </a:fld>
            <a:endParaRPr lang="en-US">
              <a:latin typeface="Arial" charset="0"/>
              <a:ea typeface="Arial" charset="0"/>
              <a:cs typeface="Arial" charset="0"/>
            </a:endParaRPr>
          </a:p>
        </p:txBody>
      </p:sp>
    </p:spTree>
    <p:extLst>
      <p:ext uri="{BB962C8B-B14F-4D97-AF65-F5344CB8AC3E}">
        <p14:creationId xmlns:p14="http://schemas.microsoft.com/office/powerpoint/2010/main" val="1624359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t>is a </a:t>
            </a:r>
            <a:r>
              <a:rPr lang="en-US">
                <a:hlinkClick r:id="rId3" tooltip="Protein domain"/>
              </a:rPr>
              <a:t>protein domain</a:t>
            </a:r>
            <a:r>
              <a:rPr lang="en-US"/>
              <a:t> with two highly conserved </a:t>
            </a:r>
            <a:r>
              <a:rPr lang="en-US">
                <a:hlinkClick r:id="rId4" tooltip="Tryptophan"/>
              </a:rPr>
              <a:t>tryptophans</a:t>
            </a:r>
            <a:r>
              <a:rPr lang="en-US"/>
              <a:t> that binds </a:t>
            </a:r>
            <a:r>
              <a:rPr lang="en-US">
                <a:hlinkClick r:id="rId5" tooltip="Proline"/>
              </a:rPr>
              <a:t>proline</a:t>
            </a:r>
            <a:r>
              <a:rPr lang="en-US"/>
              <a:t>-rich peptide motifs.</a:t>
            </a:r>
          </a:p>
        </p:txBody>
      </p:sp>
      <p:sp>
        <p:nvSpPr>
          <p:cNvPr id="256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9D69EAB-FE7C-4546-9615-D3B8F26241E6}" type="slidenum">
              <a:rPr lang="en-US">
                <a:latin typeface="Arial" charset="0"/>
                <a:ea typeface="Arial" charset="0"/>
                <a:cs typeface="Arial" charset="0"/>
              </a:rPr>
              <a:pPr/>
              <a:t>26</a:t>
            </a:fld>
            <a:endParaRPr lang="en-US">
              <a:latin typeface="Arial" charset="0"/>
              <a:ea typeface="Arial" charset="0"/>
              <a:cs typeface="Arial" charset="0"/>
            </a:endParaRPr>
          </a:p>
        </p:txBody>
      </p:sp>
    </p:spTree>
    <p:extLst>
      <p:ext uri="{BB962C8B-B14F-4D97-AF65-F5344CB8AC3E}">
        <p14:creationId xmlns:p14="http://schemas.microsoft.com/office/powerpoint/2010/main" val="107879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a:latin typeface="Arial" charset="0"/>
                <a:ea typeface="Arial" charset="0"/>
                <a:cs typeface="Arial" charset="0"/>
              </a:rPr>
              <a:t>3/25/08</a:t>
            </a:r>
          </a:p>
        </p:txBody>
      </p:sp>
      <p:sp>
        <p:nvSpPr>
          <p:cNvPr id="39939"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r>
              <a:rPr lang="en-US">
                <a:latin typeface="Arial" charset="0"/>
                <a:ea typeface="Arial" charset="0"/>
                <a:cs typeface="Arial" charset="0"/>
              </a:rPr>
              <a:t>p. </a:t>
            </a:r>
            <a:fld id="{59DB3665-5C36-044D-B241-5DA5C1FA8E44}" type="slidenum">
              <a:rPr lang="en-US">
                <a:latin typeface="Arial" charset="0"/>
                <a:ea typeface="Arial" charset="0"/>
                <a:cs typeface="Arial" charset="0"/>
              </a:rPr>
              <a:pPr/>
              <a:t>35</a:t>
            </a:fld>
            <a:endParaRPr lang="en-US">
              <a:latin typeface="Arial" charset="0"/>
              <a:ea typeface="Arial" charset="0"/>
              <a:cs typeface="Arial" charset="0"/>
            </a:endParaRPr>
          </a:p>
          <a:p>
            <a:endParaRPr lang="en-US">
              <a:latin typeface="Arial" charset="0"/>
              <a:ea typeface="Arial" charset="0"/>
              <a:cs typeface="Arial" charset="0"/>
            </a:endParaRPr>
          </a:p>
        </p:txBody>
      </p:sp>
      <p:sp>
        <p:nvSpPr>
          <p:cNvPr id="3994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994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a:t>The first challenge of fabricating a protein chip is to construct a physical array that can hold proteins, isolate them from each other, and prevent them from becoming denatured. This can be accomplished by depositing miniature pads of polyacrylamide or agarose gel on a glass surface, attaching proteins directly to glass slides, or constructing tiny wells called nanowells (shown in slide) that can hold nanoliters of solution containing a particular protein. </a:t>
            </a:r>
          </a:p>
          <a:p>
            <a:pPr>
              <a:spcBef>
                <a:spcPct val="0"/>
              </a:spcBef>
            </a:pPr>
            <a:r>
              <a:rPr lang="en-US"/>
              <a:t>In the case of miniature gel pads, acrylamide is trapped between a glass slide and a quartz plate that has a mask drawn on it. The quartz plate is then exposed to ultraviolet light, which causes the acrylamide in regions not covered by the mask to polymerize. The glass slide is then rinsed with water, which washes away the unpolymerized acrylamide, leaving the researcher with a set of gel pads that can be as small as  25 X 25 X 20 microns. Proteins (or other molecules) can then be deposited directly onto the gel pads. </a:t>
            </a:r>
          </a:p>
          <a:p>
            <a:pPr>
              <a:spcBef>
                <a:spcPct val="0"/>
              </a:spcBef>
            </a:pPr>
            <a:r>
              <a:rPr lang="en-US"/>
              <a:t>Attaching proteins to glass directly can be accomplished by treating a glass surface with a reagent that covalently attaches to proteins. </a:t>
            </a:r>
          </a:p>
          <a:p>
            <a:pPr>
              <a:spcBef>
                <a:spcPct val="0"/>
              </a:spcBef>
            </a:pPr>
            <a:r>
              <a:rPr lang="en-US"/>
              <a:t>The protein-chip substrates described here should be considered only a sampling, as new techniques are constantly being developed. For all the methods described thus far, proteins are deposited using traditional technology or by robots similar to those used in the manufacture of nucleic acid microarrays. The next slide focuses on strategies for attaching proteins (or other molecules) to the chip’s surface.</a:t>
            </a:r>
            <a:endParaRPr lang="en-US" b="1" i="1"/>
          </a:p>
        </p:txBody>
      </p:sp>
    </p:spTree>
    <p:extLst>
      <p:ext uri="{BB962C8B-B14F-4D97-AF65-F5344CB8AC3E}">
        <p14:creationId xmlns:p14="http://schemas.microsoft.com/office/powerpoint/2010/main" val="1314628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dt" sz="quarter" idx="1"/>
          </p:nvPr>
        </p:nvSpPr>
        <p:spPr bwMode="auto">
          <a:noFill/>
          <a:ln>
            <a:miter lim="800000"/>
            <a:headEnd/>
            <a:tailEnd/>
          </a:ln>
        </p:spPr>
        <p:txBody>
          <a:bodyPr wrap="square" numCol="1" anchor="t" anchorCtr="0" compatLnSpc="1">
            <a:prstTxWarp prst="textNoShape">
              <a:avLst/>
            </a:prstTxWarp>
          </a:bodyPr>
          <a:lstStyle/>
          <a:p>
            <a:r>
              <a:rPr lang="en-US">
                <a:latin typeface="Arial" charset="0"/>
                <a:ea typeface="Arial" charset="0"/>
                <a:cs typeface="Arial" charset="0"/>
              </a:rPr>
              <a:t>3/25/08</a:t>
            </a:r>
          </a:p>
        </p:txBody>
      </p:sp>
      <p:sp>
        <p:nvSpPr>
          <p:cNvPr id="44035"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r>
              <a:rPr lang="en-US">
                <a:latin typeface="Arial" charset="0"/>
                <a:ea typeface="Arial" charset="0"/>
                <a:cs typeface="Arial" charset="0"/>
              </a:rPr>
              <a:t>p. </a:t>
            </a:r>
            <a:fld id="{B37AB8D8-0707-A64A-8563-D53A46B5381F}" type="slidenum">
              <a:rPr lang="en-US">
                <a:latin typeface="Arial" charset="0"/>
                <a:ea typeface="Arial" charset="0"/>
                <a:cs typeface="Arial" charset="0"/>
              </a:rPr>
              <a:pPr/>
              <a:t>36</a:t>
            </a:fld>
            <a:endParaRPr lang="en-US">
              <a:latin typeface="Arial" charset="0"/>
              <a:ea typeface="Arial" charset="0"/>
              <a:cs typeface="Arial" charset="0"/>
            </a:endParaRPr>
          </a:p>
          <a:p>
            <a:endParaRPr lang="en-US">
              <a:latin typeface="Arial" charset="0"/>
              <a:ea typeface="Arial" charset="0"/>
              <a:cs typeface="Arial" charset="0"/>
            </a:endParaRPr>
          </a:p>
        </p:txBody>
      </p:sp>
      <p:sp>
        <p:nvSpPr>
          <p:cNvPr id="4403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403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a:t>The term “capture molecule” refers to the agent that interacts with molecules applied to the chip to carry out some kind of assay. Several different types of capture molecules have been used to study proteins. The resulting arrays can be divided into two broad categories: analytical microarrays and functional protein chips. </a:t>
            </a:r>
          </a:p>
          <a:p>
            <a:pPr>
              <a:spcBef>
                <a:spcPct val="0"/>
              </a:spcBef>
            </a:pPr>
            <a:r>
              <a:rPr lang="en-US"/>
              <a:t>Analytical microarrays use attached antibodies or antigens to detect specific proteins in complex mixtures that are applied to the chip. Conversely, functional protein chips use vast arrays of different proteins to probe protein function. For example, protein–protein interactions can be studied by applying specific proteins to protein chips. Biochemical function can be probed by adding substrates to a protein chip. Protein lipid interactions can be examined by adding lipids in the form of liposomes to protein chips, and from a practical standpoint, putative drugs can be added to protein chips to determine a drug target. Similarly, a ligand chip can be constructed and proteins can be applied to it. Beyond the world of proteins, researchers have been able to successfully demonstrate a working carbohydrate chip. </a:t>
            </a:r>
            <a:endParaRPr lang="en-US" b="1" i="1"/>
          </a:p>
        </p:txBody>
      </p:sp>
    </p:spTree>
    <p:extLst>
      <p:ext uri="{BB962C8B-B14F-4D97-AF65-F5344CB8AC3E}">
        <p14:creationId xmlns:p14="http://schemas.microsoft.com/office/powerpoint/2010/main" val="982661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2D140EDC-CBC0-BC47-BB40-168E30A2967C}" type="slidenum">
              <a:rPr lang="en-US">
                <a:latin typeface="Arial" charset="0"/>
                <a:ea typeface="Arial" charset="0"/>
                <a:cs typeface="Arial" charset="0"/>
              </a:rPr>
              <a:pPr/>
              <a:t>37</a:t>
            </a:fld>
            <a:endParaRPr lang="en-US">
              <a:latin typeface="Arial" charset="0"/>
              <a:ea typeface="Arial" charset="0"/>
              <a:cs typeface="Arial" charset="0"/>
            </a:endParaRPr>
          </a:p>
        </p:txBody>
      </p:sp>
      <p:sp>
        <p:nvSpPr>
          <p:cNvPr id="46083" name="Rectangle 2"/>
          <p:cNvSpPr>
            <a:spLocks noGrp="1" noRot="1" noChangeAspect="1" noChangeArrowheads="1"/>
          </p:cNvSpPr>
          <p:nvPr>
            <p:ph type="sldImg"/>
          </p:nvPr>
        </p:nvSpPr>
        <p:spPr bwMode="auto">
          <a:solidFill>
            <a:srgbClr val="FFFFFF"/>
          </a:solidFill>
          <a:ln>
            <a:solidFill>
              <a:srgbClr val="000000"/>
            </a:solidFill>
            <a:miter lim="800000"/>
            <a:headEnd/>
            <a:tailEnd/>
          </a:ln>
        </p:spPr>
      </p:sp>
      <p:sp>
        <p:nvSpPr>
          <p:cNvPr id="46084"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endParaRPr lang="en-US">
              <a:latin typeface="Arial" charset="0"/>
            </a:endParaRPr>
          </a:p>
        </p:txBody>
      </p:sp>
    </p:spTree>
    <p:extLst>
      <p:ext uri="{BB962C8B-B14F-4D97-AF65-F5344CB8AC3E}">
        <p14:creationId xmlns:p14="http://schemas.microsoft.com/office/powerpoint/2010/main" val="2036223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r>
              <a:rPr lang="en-US">
                <a:latin typeface="Arial" charset="0"/>
                <a:ea typeface="Arial" charset="0"/>
                <a:cs typeface="Arial" charset="0"/>
              </a:rPr>
              <a:t>Arial</a:t>
            </a:r>
          </a:p>
          <a:p>
            <a:endParaRPr lang="en-US">
              <a:latin typeface="Arial" charset="0"/>
              <a:ea typeface="Arial" charset="0"/>
              <a:cs typeface="Arial" charset="0"/>
            </a:endParaRPr>
          </a:p>
        </p:txBody>
      </p:sp>
      <p:sp>
        <p:nvSpPr>
          <p:cNvPr id="48131" name="Rectangle 1026"/>
          <p:cNvSpPr>
            <a:spLocks noGrp="1" noRot="1" noChangeAspect="1" noChangeArrowheads="1" noTextEdit="1"/>
          </p:cNvSpPr>
          <p:nvPr>
            <p:ph type="sldImg"/>
          </p:nvPr>
        </p:nvSpPr>
        <p:spPr bwMode="auto">
          <a:noFill/>
          <a:ln>
            <a:solidFill>
              <a:srgbClr val="000000"/>
            </a:solidFill>
            <a:miter lim="800000"/>
            <a:headEnd/>
            <a:tailEnd/>
          </a:ln>
        </p:spPr>
      </p:sp>
      <p:sp>
        <p:nvSpPr>
          <p:cNvPr id="48132" name="Rectangle 1027"/>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n-US">
                <a:latin typeface="Arial" charset="0"/>
              </a:rPr>
              <a:t>Recently a group of researchers from CuraGen Corporation, a biotechnology company, completed an extensive protein-interaction map of </a:t>
            </a:r>
            <a:r>
              <a:rPr lang="en-US" i="1">
                <a:latin typeface="Arial" charset="0"/>
              </a:rPr>
              <a:t>Drosophila</a:t>
            </a:r>
            <a:r>
              <a:rPr lang="en-US">
                <a:latin typeface="Arial" charset="0"/>
              </a:rPr>
              <a:t>, using the yeast two-hybrid system. The image in this slide shows the entire interaction map as well as close-up of a particular region. The nodes of the interaction map are coded to indicate the likely function of the protein they represent. Black stars around a node indicate a gene implicated in human disease. For this map, the 3,000 interactions with the highest confidence values were chosen, and they link 3,522 proteins.</a:t>
            </a:r>
          </a:p>
        </p:txBody>
      </p:sp>
    </p:spTree>
    <p:extLst>
      <p:ext uri="{BB962C8B-B14F-4D97-AF65-F5344CB8AC3E}">
        <p14:creationId xmlns:p14="http://schemas.microsoft.com/office/powerpoint/2010/main" val="1181694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r>
              <a:rPr lang="en-US">
                <a:latin typeface="Arial" pitchFamily="1" charset="0"/>
              </a:rPr>
              <a:t>Arial</a:t>
            </a:r>
          </a:p>
          <a:p>
            <a:endParaRPr lang="en-US">
              <a:latin typeface="Arial" pitchFamily="1"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834419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r>
              <a:rPr lang="en-US">
                <a:latin typeface="Arial" pitchFamily="1" charset="0"/>
              </a:rPr>
              <a:t>Arial</a:t>
            </a:r>
          </a:p>
          <a:p>
            <a:endParaRPr lang="en-US">
              <a:latin typeface="Arial" pitchFamily="1"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r>
              <a:rPr lang="en-US">
                <a:latin typeface="Arial" pitchFamily="1" charset="0"/>
                <a:ea typeface="ＭＳ Ｐゴシック" pitchFamily="1" charset="-128"/>
                <a:cs typeface="ＭＳ Ｐゴシック" pitchFamily="1" charset="-128"/>
              </a:rPr>
              <a:t>Microarrays permit the simultaneous analysis of the RNA expression of thousands of genes. For fully sequenced genomes, microarrays can be used to analyze the expression of every gene. Northern blots, on the other hand, are limited by the number of lanes on the gel and by the number of probes that can be used on the same blot. Northern blots normally have 20–40 lanes, and no more than three probes can be used simultaneously. Thus, microarrays increase the throughput by several orders of magnitude.</a:t>
            </a:r>
          </a:p>
          <a:p>
            <a:pPr eaLnBrk="1" hangingPunct="1"/>
            <a:endParaRPr lang="en-US">
              <a:latin typeface="Arial" pitchFamily="1" charset="0"/>
              <a:ea typeface="ＭＳ Ｐゴシック" pitchFamily="1" charset="-128"/>
              <a:cs typeface="ＭＳ Ｐゴシック" pitchFamily="1" charset="-128"/>
            </a:endParaRPr>
          </a:p>
          <a:p>
            <a:pPr eaLnBrk="1" hangingPunct="1"/>
            <a:r>
              <a:rPr lang="en-US">
                <a:latin typeface="Arial" pitchFamily="1" charset="0"/>
                <a:ea typeface="ＭＳ Ｐゴシック" pitchFamily="1" charset="-128"/>
                <a:cs typeface="ＭＳ Ｐゴシック" pitchFamily="1" charset="-128"/>
              </a:rPr>
              <a:t>DNA Microarrays are an extremely powerful tool.  Whereas we have traditionally examines genes in isolation, DNA microarrays allow us to see all the genes of an cell working together in concert.</a:t>
            </a:r>
          </a:p>
          <a:p>
            <a:pPr eaLnBrk="1" hangingPunct="1"/>
            <a:endParaRPr lang="en-US">
              <a:latin typeface="Arial" pitchFamily="1" charset="0"/>
              <a:ea typeface="ＭＳ Ｐゴシック" pitchFamily="1" charset="-128"/>
              <a:cs typeface="ＭＳ Ｐゴシック" pitchFamily="1" charset="-128"/>
            </a:endParaRPr>
          </a:p>
          <a:p>
            <a:pPr eaLnBrk="1" hangingPunct="1"/>
            <a:r>
              <a:rPr lang="en-US">
                <a:latin typeface="Arial" pitchFamily="1" charset="0"/>
                <a:ea typeface="ＭＳ Ｐゴシック" pitchFamily="1" charset="-128"/>
                <a:cs typeface="ＭＳ Ｐゴシック" pitchFamily="1" charset="-128"/>
              </a:rPr>
              <a:t>DNA Microarrays allow us to see the gene expression levels for tens of thousands of genes at once.</a:t>
            </a:r>
          </a:p>
          <a:p>
            <a:pPr eaLnBrk="1" hangingPunct="1"/>
            <a:endParaRPr lang="en-US">
              <a:latin typeface="Arial" pitchFamily="1" charset="0"/>
              <a:ea typeface="ＭＳ Ｐゴシック" pitchFamily="1" charset="-128"/>
              <a:cs typeface="ＭＳ Ｐゴシック" pitchFamily="1" charset="-128"/>
            </a:endParaRPr>
          </a:p>
          <a:p>
            <a:pPr eaLnBrk="1" hangingPunct="1"/>
            <a:r>
              <a:rPr lang="en-US">
                <a:latin typeface="Arial" pitchFamily="1" charset="0"/>
                <a:ea typeface="ＭＳ Ｐゴシック" pitchFamily="1" charset="-128"/>
                <a:cs typeface="ＭＳ Ｐゴシック" pitchFamily="1" charset="-128"/>
              </a:rPr>
              <a:t>A microarray of 50,000 unique cDNAs allows the expression monitoring of the entire human genome in a single hybridization.</a:t>
            </a:r>
          </a:p>
        </p:txBody>
      </p:sp>
    </p:spTree>
    <p:extLst>
      <p:ext uri="{BB962C8B-B14F-4D97-AF65-F5344CB8AC3E}">
        <p14:creationId xmlns:p14="http://schemas.microsoft.com/office/powerpoint/2010/main" val="1027447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r>
              <a:rPr lang="en-US">
                <a:latin typeface="Arial" pitchFamily="1" charset="0"/>
              </a:rPr>
              <a:t>Arial</a:t>
            </a:r>
          </a:p>
          <a:p>
            <a:endParaRPr lang="en-US">
              <a:latin typeface="Arial" pitchFamily="1"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r>
              <a:rPr lang="en-US">
                <a:latin typeface="Arial" pitchFamily="1" charset="0"/>
                <a:ea typeface="ＭＳ Ｐゴシック" pitchFamily="1" charset="-128"/>
                <a:cs typeface="ＭＳ Ｐゴシック" pitchFamily="1" charset="-128"/>
              </a:rPr>
              <a:t>Different technologies are being used for the production of microarrays. The most commonly used microarray technologies are mechanical spotting and photolithography. Mechanical spotting involves placing very small quantities of DNA on glass slides. The volumes of liquid in which the DNA is suspended are in the nanoliter to picoliter range, which is too small for normal pipetting devices. Robots have been adapted to handle these small volumes and to “spot” or “print” them at precisely determined locations on glass slides.</a:t>
            </a:r>
            <a:endParaRPr lang="en-US">
              <a:latin typeface="Times" pitchFamily="1" charset="0"/>
              <a:ea typeface="ＭＳ Ｐゴシック" pitchFamily="1" charset="-128"/>
              <a:cs typeface="ＭＳ Ｐゴシック" pitchFamily="1" charset="-128"/>
            </a:endParaRPr>
          </a:p>
          <a:p>
            <a:pPr eaLnBrk="1" hangingPunct="1"/>
            <a:endParaRPr lang="en-US">
              <a:latin typeface="Arial" pitchFamily="1" charset="0"/>
              <a:ea typeface="ＭＳ Ｐゴシック" pitchFamily="1" charset="-128"/>
              <a:cs typeface="ＭＳ Ｐゴシック" pitchFamily="1" charset="-128"/>
            </a:endParaRPr>
          </a:p>
          <a:p>
            <a:pPr eaLnBrk="1" hangingPunct="1"/>
            <a:r>
              <a:rPr lang="en-US">
                <a:latin typeface="Arial" pitchFamily="1" charset="0"/>
                <a:ea typeface="ＭＳ Ｐゴシック" pitchFamily="1" charset="-128"/>
                <a:cs typeface="ＭＳ Ｐゴシック" pitchFamily="1" charset="-128"/>
              </a:rPr>
              <a:t>Most robotic spotters use pins that act by capillary action similar to that of fountain pens. Multiple pins are mounted together and dipped simultaneously into DNA aliquoted into the different wells of a microtiter plate. The DNA in the wells has usually been amplified from cDNA or genomic DNA, using PCR. Oligonucleotides can also be spotted in this way.</a:t>
            </a:r>
          </a:p>
          <a:p>
            <a:pPr eaLnBrk="1" hangingPunct="1"/>
            <a:endParaRPr lang="en-US">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477073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787B80A2-7302-2741-B8B5-ED63AF22FD87}" type="slidenum">
              <a:rPr lang="en-US">
                <a:latin typeface="Arial" pitchFamily="1" charset="0"/>
              </a:rPr>
              <a:pPr/>
              <a:t>7</a:t>
            </a:fld>
            <a:endParaRPr lang="en-US">
              <a:latin typeface="Arial" pitchFamily="1" charset="0"/>
            </a:endParaRPr>
          </a:p>
        </p:txBody>
      </p:sp>
      <p:sp>
        <p:nvSpPr>
          <p:cNvPr id="41987" name="Rectangle 2"/>
          <p:cNvSpPr>
            <a:spLocks noGrp="1" noRot="1" noChangeAspect="1" noChangeArrowheads="1"/>
          </p:cNvSpPr>
          <p:nvPr>
            <p:ph type="sldImg"/>
          </p:nvPr>
        </p:nvSpPr>
        <p:spPr>
          <a:solidFill>
            <a:srgbClr val="FFFFFF"/>
          </a:solidFill>
          <a:ln/>
        </p:spPr>
      </p:sp>
      <p:sp>
        <p:nvSpPr>
          <p:cNvPr id="4198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61308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83AD6CC-13BD-F14F-82EB-BD8CF00190F3}" type="slidenum">
              <a:rPr lang="en-US">
                <a:latin typeface="Arial" charset="0"/>
              </a:rPr>
              <a:pPr/>
              <a:t>8</a:t>
            </a:fld>
            <a:endParaRPr lang="en-US">
              <a:latin typeface="Arial"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185329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p:cNvSpPr>
          <p:nvPr>
            <p:ph type="sldImg"/>
          </p:nvPr>
        </p:nvSpPr>
        <p:spPr>
          <a:ln/>
        </p:spPr>
      </p:sp>
      <p:sp>
        <p:nvSpPr>
          <p:cNvPr id="87043" name="Notes Placeholder 2"/>
          <p:cNvSpPr>
            <a:spLocks noGrp="1"/>
          </p:cNvSpPr>
          <p:nvPr>
            <p:ph type="body" idx="1"/>
          </p:nvPr>
        </p:nvSpPr>
        <p:spPr>
          <a:noFill/>
          <a:ln/>
        </p:spPr>
        <p:txBody>
          <a:bodyPr/>
          <a:lstStyle/>
          <a:p>
            <a:r>
              <a:rPr lang="en-US">
                <a:latin typeface="Arial" pitchFamily="1" charset="0"/>
                <a:ea typeface="ＭＳ Ｐゴシック" pitchFamily="1" charset="-128"/>
                <a:cs typeface="ＭＳ Ｐゴシック" pitchFamily="1" charset="-128"/>
              </a:rPr>
              <a:t>Figure 5 | Overview of RNA-seq. A RNA fraction of interest is selected, fragmented and reverse transcribed. The resulting cDNA can then be</a:t>
            </a:r>
          </a:p>
          <a:p>
            <a:r>
              <a:rPr lang="en-US">
                <a:latin typeface="Arial" pitchFamily="1" charset="0"/>
                <a:ea typeface="ＭＳ Ｐゴシック" pitchFamily="1" charset="-128"/>
                <a:cs typeface="ＭＳ Ｐゴシック" pitchFamily="1" charset="-128"/>
              </a:rPr>
              <a:t>sequenced using any of the current ultra-high-throughput technologies to obtain ten to a hundred million reads, which are then mapped back onto the</a:t>
            </a:r>
          </a:p>
          <a:p>
            <a:r>
              <a:rPr lang="en-US">
                <a:latin typeface="Arial" pitchFamily="1" charset="0"/>
                <a:ea typeface="ＭＳ Ｐゴシック" pitchFamily="1" charset="-128"/>
                <a:cs typeface="ＭＳ Ｐゴシック" pitchFamily="1" charset="-128"/>
              </a:rPr>
              <a:t>genome. The reads are then analyzed to calculate expression levels.</a:t>
            </a:r>
          </a:p>
        </p:txBody>
      </p:sp>
      <p:sp>
        <p:nvSpPr>
          <p:cNvPr id="87044" name="Slide Number Placeholder 3"/>
          <p:cNvSpPr>
            <a:spLocks noGrp="1"/>
          </p:cNvSpPr>
          <p:nvPr>
            <p:ph type="sldNum" sz="quarter" idx="5"/>
          </p:nvPr>
        </p:nvSpPr>
        <p:spPr>
          <a:noFill/>
        </p:spPr>
        <p:txBody>
          <a:bodyPr/>
          <a:lstStyle/>
          <a:p>
            <a:r>
              <a:rPr lang="en-US">
                <a:latin typeface="Arial" pitchFamily="1" charset="0"/>
              </a:rPr>
              <a:t>Arial</a:t>
            </a:r>
          </a:p>
          <a:p>
            <a:endParaRPr lang="en-US">
              <a:latin typeface="Arial" pitchFamily="1" charset="0"/>
            </a:endParaRPr>
          </a:p>
        </p:txBody>
      </p:sp>
    </p:spTree>
    <p:extLst>
      <p:ext uri="{BB962C8B-B14F-4D97-AF65-F5344CB8AC3E}">
        <p14:creationId xmlns:p14="http://schemas.microsoft.com/office/powerpoint/2010/main" val="978273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F0AB3750-1453-4E46-8346-FBC28A4E4D21}" type="slidenum">
              <a:rPr lang="en-US">
                <a:latin typeface="Trebuchet MS" pitchFamily="1" charset="0"/>
                <a:ea typeface="ＭＳ Ｐゴシック" pitchFamily="1" charset="-128"/>
                <a:cs typeface="ＭＳ Ｐゴシック" pitchFamily="1" charset="-128"/>
              </a:rPr>
              <a:pPr/>
              <a:t>10</a:t>
            </a:fld>
            <a:endParaRPr lang="en-US">
              <a:latin typeface="Trebuchet MS" pitchFamily="1" charset="0"/>
              <a:ea typeface="ＭＳ Ｐゴシック" pitchFamily="1" charset="-128"/>
              <a:cs typeface="ＭＳ Ｐゴシック" pitchFamily="1" charset="-128"/>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a:latin typeface="Trebuchet M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712232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r>
              <a:rPr lang="en-US">
                <a:latin typeface="Arial" charset="0"/>
                <a:ea typeface="Arial" charset="0"/>
                <a:cs typeface="Arial" charset="0"/>
              </a:rPr>
              <a:t>Arial</a:t>
            </a:r>
          </a:p>
          <a:p>
            <a:endParaRPr lang="en-US">
              <a:latin typeface="Arial" charset="0"/>
              <a:ea typeface="Arial" charset="0"/>
              <a:cs typeface="Arial" charset="0"/>
            </a:endParaRPr>
          </a:p>
        </p:txBody>
      </p:sp>
      <p:sp>
        <p:nvSpPr>
          <p:cNvPr id="194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46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latin typeface="Arial" charset="0"/>
            </a:endParaRPr>
          </a:p>
        </p:txBody>
      </p:sp>
    </p:spTree>
    <p:extLst>
      <p:ext uri="{BB962C8B-B14F-4D97-AF65-F5344CB8AC3E}">
        <p14:creationId xmlns:p14="http://schemas.microsoft.com/office/powerpoint/2010/main" val="11381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6AFDE0D4-7CB3-3F42-90BA-344D48240599}" type="datetimeFigureOut">
              <a:rPr lang="en-US" smtClean="0"/>
              <a:pPr/>
              <a:t>2/27/2019</a:t>
            </a:fld>
            <a:endParaRPr lang="en-US"/>
          </a:p>
        </p:txBody>
      </p:sp>
      <p:sp>
        <p:nvSpPr>
          <p:cNvPr id="17" name="Footer Placeholder 16"/>
          <p:cNvSpPr>
            <a:spLocks noGrp="1"/>
          </p:cNvSpPr>
          <p:nvPr>
            <p:ph type="ftr" sz="quarter" idx="11"/>
          </p:nvPr>
        </p:nvSpPr>
        <p:spPr>
          <a:xfrm>
            <a:off x="2898648" y="6355080"/>
            <a:ext cx="3474720" cy="365760"/>
          </a:xfrm>
        </p:spPr>
        <p:txBody>
          <a:bodyPr/>
          <a:lstStyle/>
          <a:p>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472CD7FD-3F48-524C-A273-519023C742CB}" type="slidenum">
              <a:rPr lang="en-US" smtClean="0"/>
              <a:pPr/>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AFDE0D4-7CB3-3F42-90BA-344D48240599}" type="datetimeFigureOut">
              <a:rPr lang="en-US" smtClean="0"/>
              <a:pPr/>
              <a:t>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CD7FD-3F48-524C-A273-519023C742C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AFDE0D4-7CB3-3F42-90BA-344D48240599}" type="datetimeFigureOut">
              <a:rPr lang="en-US" smtClean="0"/>
              <a:pPr/>
              <a:t>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CD7FD-3F48-524C-A273-519023C742C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447800"/>
            <a:ext cx="38100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47800"/>
            <a:ext cx="38100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smtClean="0"/>
            </a:lvl1pPr>
          </a:lstStyle>
          <a:p>
            <a:pPr>
              <a:defRPr/>
            </a:pPr>
            <a:r>
              <a:rPr lang="en-US"/>
              <a:t>© 2005 Prentice Hall Inc. / A Pearson Education Company / Upper Saddle River, New Jersey 07458</a:t>
            </a:r>
            <a:endParaRPr lang="en-US">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6AFDE0D4-7CB3-3F42-90BA-344D48240599}" type="datetimeFigureOut">
              <a:rPr lang="en-US" smtClean="0"/>
              <a:pPr/>
              <a:t>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2CD7FD-3F48-524C-A273-519023C742CB}" type="slidenum">
              <a:rPr lang="en-US" smtClean="0"/>
              <a:pPr/>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6AFDE0D4-7CB3-3F42-90BA-344D48240599}" type="datetimeFigureOut">
              <a:rPr lang="en-US" smtClean="0"/>
              <a:pPr/>
              <a:t>2/27/2019</a:t>
            </a:fld>
            <a:endParaRPr lang="en-US"/>
          </a:p>
        </p:txBody>
      </p:sp>
      <p:sp>
        <p:nvSpPr>
          <p:cNvPr id="5" name="Footer Placeholder 4"/>
          <p:cNvSpPr>
            <a:spLocks noGrp="1"/>
          </p:cNvSpPr>
          <p:nvPr>
            <p:ph type="ftr" sz="quarter" idx="11"/>
          </p:nvPr>
        </p:nvSpPr>
        <p:spPr>
          <a:xfrm>
            <a:off x="2898648" y="6355080"/>
            <a:ext cx="3474720" cy="365760"/>
          </a:xfrm>
        </p:spPr>
        <p:txBody>
          <a:bodyPr/>
          <a:lstStyle/>
          <a:p>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472CD7FD-3F48-524C-A273-519023C742CB}" type="slidenum">
              <a:rPr lang="en-US" smtClean="0"/>
              <a:pPr/>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6AFDE0D4-7CB3-3F42-90BA-344D48240599}" type="datetimeFigureOut">
              <a:rPr lang="en-US" smtClean="0"/>
              <a:pPr/>
              <a:t>2/27/2019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2CD7FD-3F48-524C-A273-519023C742C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6AFDE0D4-7CB3-3F42-90BA-344D48240599}" type="datetimeFigureOut">
              <a:rPr lang="en-US" smtClean="0"/>
              <a:pPr/>
              <a:t>2/27/2019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2CD7FD-3F48-524C-A273-519023C742C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6AFDE0D4-7CB3-3F42-90BA-344D48240599}" type="datetimeFigureOut">
              <a:rPr lang="en-US" smtClean="0"/>
              <a:pPr/>
              <a:t>2/27/2019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2CD7FD-3F48-524C-A273-519023C742CB}" type="slidenum">
              <a:rPr lang="en-US" smtClean="0"/>
              <a:pPr/>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FDE0D4-7CB3-3F42-90BA-344D48240599}" type="datetimeFigureOut">
              <a:rPr lang="en-US" smtClean="0"/>
              <a:pPr/>
              <a:t>2/27/2019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2CD7FD-3F48-524C-A273-519023C742C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6AFDE0D4-7CB3-3F42-90BA-344D48240599}" type="datetimeFigureOut">
              <a:rPr lang="en-US" smtClean="0"/>
              <a:pPr/>
              <a:t>2/27/2019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2CD7FD-3F48-524C-A273-519023C742C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6AFDE0D4-7CB3-3F42-90BA-344D48240599}" type="datetimeFigureOut">
              <a:rPr lang="en-US" smtClean="0"/>
              <a:pPr/>
              <a:t>2/27/2019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2CD7FD-3F48-524C-A273-519023C742C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6AFDE0D4-7CB3-3F42-90BA-344D48240599}" type="datetimeFigureOut">
              <a:rPr lang="en-US" smtClean="0"/>
              <a:pPr/>
              <a:t>2/27/2019</a:t>
            </a:fld>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472CD7FD-3F48-524C-A273-519023C742CB}" type="slidenum">
              <a:rPr lang="en-US" smtClean="0"/>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ncbi.nlm.nih.gov/geo/"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ncbi.nlm.nih.gov/sra"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3.png"/><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4.png"/><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6.png"/><Relationship Id="rId5" Type="http://schemas.openxmlformats.org/officeDocument/2006/relationships/oleObject" Target="../embeddings/oleObject4.bin"/><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Expression Databases</a:t>
            </a:r>
          </a:p>
        </p:txBody>
      </p:sp>
      <p:sp>
        <p:nvSpPr>
          <p:cNvPr id="3" name="Subtitle 2"/>
          <p:cNvSpPr>
            <a:spLocks noGrp="1"/>
          </p:cNvSpPr>
          <p:nvPr>
            <p:ph type="subTitle" idx="1"/>
          </p:nvPr>
        </p:nvSpPr>
        <p:spPr/>
        <p:txBody>
          <a:bodyPr>
            <a:normAutofit/>
          </a:bodyPr>
          <a:lstStyle/>
          <a:p>
            <a:r>
              <a:rPr lang="en-US" dirty="0"/>
              <a:t>Manpreet S. Katari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a:xfrm>
            <a:off x="685800" y="0"/>
            <a:ext cx="7772400" cy="1143000"/>
          </a:xfrm>
        </p:spPr>
        <p:txBody>
          <a:bodyPr/>
          <a:lstStyle/>
          <a:p>
            <a:pPr eaLnBrk="1" hangingPunct="1">
              <a:lnSpc>
                <a:spcPct val="90000"/>
              </a:lnSpc>
              <a:defRPr/>
            </a:pPr>
            <a:r>
              <a:rPr lang="en-US" sz="3300">
                <a:effectLst>
                  <a:outerShdw blurRad="38100" dist="38100" dir="2700000" algn="tl">
                    <a:srgbClr val="DDDDDD"/>
                  </a:outerShdw>
                </a:effectLst>
              </a:rPr>
              <a:t>Gene expression can be assayed across many different conditions</a:t>
            </a:r>
            <a:endParaRPr lang="en-US" sz="1300">
              <a:effectLst>
                <a:outerShdw blurRad="38100" dist="38100" dir="2700000" algn="tl">
                  <a:srgbClr val="DDDDDD"/>
                </a:outerShdw>
              </a:effectLst>
            </a:endParaRPr>
          </a:p>
        </p:txBody>
      </p:sp>
      <p:grpSp>
        <p:nvGrpSpPr>
          <p:cNvPr id="2" name="Group 111"/>
          <p:cNvGrpSpPr>
            <a:grpSpLocks/>
          </p:cNvGrpSpPr>
          <p:nvPr/>
        </p:nvGrpSpPr>
        <p:grpSpPr bwMode="auto">
          <a:xfrm>
            <a:off x="6553200" y="2133600"/>
            <a:ext cx="762000" cy="2057400"/>
            <a:chOff x="4368" y="1488"/>
            <a:chExt cx="480" cy="1296"/>
          </a:xfrm>
        </p:grpSpPr>
        <p:sp>
          <p:nvSpPr>
            <p:cNvPr id="43103" name="Rectangle 4"/>
            <p:cNvSpPr>
              <a:spLocks noChangeArrowheads="1"/>
            </p:cNvSpPr>
            <p:nvPr/>
          </p:nvSpPr>
          <p:spPr bwMode="auto">
            <a:xfrm>
              <a:off x="4368" y="1488"/>
              <a:ext cx="144" cy="144"/>
            </a:xfrm>
            <a:prstGeom prst="rect">
              <a:avLst/>
            </a:prstGeom>
            <a:solidFill>
              <a:srgbClr val="FF0000"/>
            </a:solidFill>
            <a:ln w="9525">
              <a:noFill/>
              <a:miter lim="800000"/>
              <a:headEnd/>
              <a:tailEnd/>
            </a:ln>
          </p:spPr>
          <p:txBody>
            <a:bodyPr wrap="none" anchor="ctr">
              <a:prstTxWarp prst="textNoShape">
                <a:avLst/>
              </a:prstTxWarp>
            </a:bodyPr>
            <a:lstStyle/>
            <a:p>
              <a:endParaRPr lang="en-US"/>
            </a:p>
          </p:txBody>
        </p:sp>
        <p:sp>
          <p:nvSpPr>
            <p:cNvPr id="43104" name="Rectangle 5"/>
            <p:cNvSpPr>
              <a:spLocks noChangeArrowheads="1"/>
            </p:cNvSpPr>
            <p:nvPr/>
          </p:nvSpPr>
          <p:spPr bwMode="auto">
            <a:xfrm>
              <a:off x="4368" y="1632"/>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105" name="Rectangle 6"/>
            <p:cNvSpPr>
              <a:spLocks noChangeArrowheads="1"/>
            </p:cNvSpPr>
            <p:nvPr/>
          </p:nvSpPr>
          <p:spPr bwMode="auto">
            <a:xfrm>
              <a:off x="4368" y="1776"/>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106" name="Rectangle 7"/>
            <p:cNvSpPr>
              <a:spLocks noChangeArrowheads="1"/>
            </p:cNvSpPr>
            <p:nvPr/>
          </p:nvSpPr>
          <p:spPr bwMode="auto">
            <a:xfrm>
              <a:off x="4368" y="1920"/>
              <a:ext cx="144" cy="144"/>
            </a:xfrm>
            <a:prstGeom prst="rect">
              <a:avLst/>
            </a:prstGeom>
            <a:solidFill>
              <a:srgbClr val="660000"/>
            </a:solidFill>
            <a:ln w="9525">
              <a:noFill/>
              <a:miter lim="800000"/>
              <a:headEnd/>
              <a:tailEnd/>
            </a:ln>
          </p:spPr>
          <p:txBody>
            <a:bodyPr wrap="none" anchor="ctr">
              <a:prstTxWarp prst="textNoShape">
                <a:avLst/>
              </a:prstTxWarp>
            </a:bodyPr>
            <a:lstStyle/>
            <a:p>
              <a:endParaRPr lang="en-US"/>
            </a:p>
          </p:txBody>
        </p:sp>
        <p:sp>
          <p:nvSpPr>
            <p:cNvPr id="43107" name="Rectangle 8"/>
            <p:cNvSpPr>
              <a:spLocks noChangeArrowheads="1"/>
            </p:cNvSpPr>
            <p:nvPr/>
          </p:nvSpPr>
          <p:spPr bwMode="auto">
            <a:xfrm>
              <a:off x="4368" y="2064"/>
              <a:ext cx="144" cy="144"/>
            </a:xfrm>
            <a:prstGeom prst="rect">
              <a:avLst/>
            </a:prstGeom>
            <a:solidFill>
              <a:schemeClr val="bg2"/>
            </a:solidFill>
            <a:ln w="9525">
              <a:noFill/>
              <a:miter lim="800000"/>
              <a:headEnd/>
              <a:tailEnd/>
            </a:ln>
          </p:spPr>
          <p:txBody>
            <a:bodyPr wrap="none" anchor="ctr">
              <a:prstTxWarp prst="textNoShape">
                <a:avLst/>
              </a:prstTxWarp>
            </a:bodyPr>
            <a:lstStyle/>
            <a:p>
              <a:endParaRPr lang="en-US"/>
            </a:p>
          </p:txBody>
        </p:sp>
        <p:sp>
          <p:nvSpPr>
            <p:cNvPr id="43108" name="Rectangle 9"/>
            <p:cNvSpPr>
              <a:spLocks noChangeArrowheads="1"/>
            </p:cNvSpPr>
            <p:nvPr/>
          </p:nvSpPr>
          <p:spPr bwMode="auto">
            <a:xfrm>
              <a:off x="4368" y="2208"/>
              <a:ext cx="144" cy="144"/>
            </a:xfrm>
            <a:prstGeom prst="rect">
              <a:avLst/>
            </a:prstGeom>
            <a:solidFill>
              <a:srgbClr val="006600"/>
            </a:solidFill>
            <a:ln w="9525">
              <a:noFill/>
              <a:miter lim="800000"/>
              <a:headEnd/>
              <a:tailEnd/>
            </a:ln>
          </p:spPr>
          <p:txBody>
            <a:bodyPr wrap="none" anchor="ctr">
              <a:prstTxWarp prst="textNoShape">
                <a:avLst/>
              </a:prstTxWarp>
            </a:bodyPr>
            <a:lstStyle/>
            <a:p>
              <a:endParaRPr lang="en-US"/>
            </a:p>
          </p:txBody>
        </p:sp>
        <p:sp>
          <p:nvSpPr>
            <p:cNvPr id="43109" name="Rectangle 10"/>
            <p:cNvSpPr>
              <a:spLocks noChangeArrowheads="1"/>
            </p:cNvSpPr>
            <p:nvPr/>
          </p:nvSpPr>
          <p:spPr bwMode="auto">
            <a:xfrm>
              <a:off x="4368" y="2352"/>
              <a:ext cx="144" cy="144"/>
            </a:xfrm>
            <a:prstGeom prst="rect">
              <a:avLst/>
            </a:prstGeom>
            <a:solidFill>
              <a:srgbClr val="009900"/>
            </a:solidFill>
            <a:ln w="9525">
              <a:noFill/>
              <a:miter lim="800000"/>
              <a:headEnd/>
              <a:tailEnd/>
            </a:ln>
          </p:spPr>
          <p:txBody>
            <a:bodyPr wrap="none" anchor="ctr">
              <a:prstTxWarp prst="textNoShape">
                <a:avLst/>
              </a:prstTxWarp>
            </a:bodyPr>
            <a:lstStyle/>
            <a:p>
              <a:endParaRPr lang="en-US"/>
            </a:p>
          </p:txBody>
        </p:sp>
        <p:sp>
          <p:nvSpPr>
            <p:cNvPr id="43110" name="Rectangle 11"/>
            <p:cNvSpPr>
              <a:spLocks noChangeArrowheads="1"/>
            </p:cNvSpPr>
            <p:nvPr/>
          </p:nvSpPr>
          <p:spPr bwMode="auto">
            <a:xfrm>
              <a:off x="4368" y="2496"/>
              <a:ext cx="144" cy="144"/>
            </a:xfrm>
            <a:prstGeom prst="rect">
              <a:avLst/>
            </a:prstGeom>
            <a:solidFill>
              <a:srgbClr val="00CC00"/>
            </a:solidFill>
            <a:ln w="9525">
              <a:noFill/>
              <a:miter lim="800000"/>
              <a:headEnd/>
              <a:tailEnd/>
            </a:ln>
          </p:spPr>
          <p:txBody>
            <a:bodyPr wrap="none" anchor="ctr">
              <a:prstTxWarp prst="textNoShape">
                <a:avLst/>
              </a:prstTxWarp>
            </a:bodyPr>
            <a:lstStyle/>
            <a:p>
              <a:endParaRPr lang="en-US"/>
            </a:p>
          </p:txBody>
        </p:sp>
        <p:sp>
          <p:nvSpPr>
            <p:cNvPr id="43111" name="Rectangle 12"/>
            <p:cNvSpPr>
              <a:spLocks noChangeArrowheads="1"/>
            </p:cNvSpPr>
            <p:nvPr/>
          </p:nvSpPr>
          <p:spPr bwMode="auto">
            <a:xfrm>
              <a:off x="4368" y="2640"/>
              <a:ext cx="144" cy="144"/>
            </a:xfrm>
            <a:prstGeom prst="rect">
              <a:avLst/>
            </a:prstGeom>
            <a:solidFill>
              <a:srgbClr val="00FF00"/>
            </a:solidFill>
            <a:ln w="9525">
              <a:noFill/>
              <a:miter lim="800000"/>
              <a:headEnd/>
              <a:tailEnd/>
            </a:ln>
          </p:spPr>
          <p:txBody>
            <a:bodyPr wrap="none" anchor="ctr">
              <a:prstTxWarp prst="textNoShape">
                <a:avLst/>
              </a:prstTxWarp>
            </a:bodyPr>
            <a:lstStyle/>
            <a:p>
              <a:endParaRPr lang="en-US"/>
            </a:p>
          </p:txBody>
        </p:sp>
        <p:sp>
          <p:nvSpPr>
            <p:cNvPr id="43112" name="Text Box 13"/>
            <p:cNvSpPr txBox="1">
              <a:spLocks noChangeArrowheads="1"/>
            </p:cNvSpPr>
            <p:nvPr/>
          </p:nvSpPr>
          <p:spPr bwMode="auto">
            <a:xfrm>
              <a:off x="4512" y="1488"/>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&gt; 8.0</a:t>
              </a:r>
            </a:p>
          </p:txBody>
        </p:sp>
        <p:sp>
          <p:nvSpPr>
            <p:cNvPr id="43113" name="Text Box 14"/>
            <p:cNvSpPr txBox="1">
              <a:spLocks noChangeArrowheads="1"/>
            </p:cNvSpPr>
            <p:nvPr/>
          </p:nvSpPr>
          <p:spPr bwMode="auto">
            <a:xfrm>
              <a:off x="4512" y="2208"/>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&gt; 1.7</a:t>
              </a:r>
            </a:p>
          </p:txBody>
        </p:sp>
        <p:sp>
          <p:nvSpPr>
            <p:cNvPr id="43114" name="Text Box 15"/>
            <p:cNvSpPr txBox="1">
              <a:spLocks noChangeArrowheads="1"/>
            </p:cNvSpPr>
            <p:nvPr/>
          </p:nvSpPr>
          <p:spPr bwMode="auto">
            <a:xfrm>
              <a:off x="4512" y="1776"/>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&gt; 2.8</a:t>
              </a:r>
            </a:p>
          </p:txBody>
        </p:sp>
        <p:sp>
          <p:nvSpPr>
            <p:cNvPr id="43115" name="Text Box 16"/>
            <p:cNvSpPr txBox="1">
              <a:spLocks noChangeArrowheads="1"/>
            </p:cNvSpPr>
            <p:nvPr/>
          </p:nvSpPr>
          <p:spPr bwMode="auto">
            <a:xfrm>
              <a:off x="4512" y="1920"/>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&gt; 1.7</a:t>
              </a:r>
            </a:p>
          </p:txBody>
        </p:sp>
        <p:sp>
          <p:nvSpPr>
            <p:cNvPr id="43116" name="Text Box 17"/>
            <p:cNvSpPr txBox="1">
              <a:spLocks noChangeArrowheads="1"/>
            </p:cNvSpPr>
            <p:nvPr/>
          </p:nvSpPr>
          <p:spPr bwMode="auto">
            <a:xfrm>
              <a:off x="4512" y="2064"/>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1:1</a:t>
              </a:r>
            </a:p>
          </p:txBody>
        </p:sp>
        <p:sp>
          <p:nvSpPr>
            <p:cNvPr id="43117" name="Text Box 18"/>
            <p:cNvSpPr txBox="1">
              <a:spLocks noChangeArrowheads="1"/>
            </p:cNvSpPr>
            <p:nvPr/>
          </p:nvSpPr>
          <p:spPr bwMode="auto">
            <a:xfrm>
              <a:off x="4512" y="1632"/>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&gt; 4.8</a:t>
              </a:r>
            </a:p>
          </p:txBody>
        </p:sp>
        <p:sp>
          <p:nvSpPr>
            <p:cNvPr id="43118" name="Text Box 19"/>
            <p:cNvSpPr txBox="1">
              <a:spLocks noChangeArrowheads="1"/>
            </p:cNvSpPr>
            <p:nvPr/>
          </p:nvSpPr>
          <p:spPr bwMode="auto">
            <a:xfrm>
              <a:off x="4512" y="2352"/>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&gt; 2.8</a:t>
              </a:r>
            </a:p>
          </p:txBody>
        </p:sp>
        <p:sp>
          <p:nvSpPr>
            <p:cNvPr id="43119" name="Text Box 20"/>
            <p:cNvSpPr txBox="1">
              <a:spLocks noChangeArrowheads="1"/>
            </p:cNvSpPr>
            <p:nvPr/>
          </p:nvSpPr>
          <p:spPr bwMode="auto">
            <a:xfrm>
              <a:off x="4512" y="2496"/>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&gt; 4.8</a:t>
              </a:r>
            </a:p>
          </p:txBody>
        </p:sp>
        <p:sp>
          <p:nvSpPr>
            <p:cNvPr id="43120" name="Text Box 21"/>
            <p:cNvSpPr txBox="1">
              <a:spLocks noChangeArrowheads="1"/>
            </p:cNvSpPr>
            <p:nvPr/>
          </p:nvSpPr>
          <p:spPr bwMode="auto">
            <a:xfrm>
              <a:off x="4512" y="2640"/>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&gt; 8.0</a:t>
              </a:r>
            </a:p>
          </p:txBody>
        </p:sp>
      </p:grpSp>
      <p:grpSp>
        <p:nvGrpSpPr>
          <p:cNvPr id="3" name="Group 110"/>
          <p:cNvGrpSpPr>
            <a:grpSpLocks/>
          </p:cNvGrpSpPr>
          <p:nvPr/>
        </p:nvGrpSpPr>
        <p:grpSpPr bwMode="auto">
          <a:xfrm>
            <a:off x="1524000" y="1600200"/>
            <a:ext cx="3810000" cy="2590800"/>
            <a:chOff x="1200" y="1440"/>
            <a:chExt cx="2400" cy="1632"/>
          </a:xfrm>
        </p:grpSpPr>
        <p:sp>
          <p:nvSpPr>
            <p:cNvPr id="43016" name="Rectangle 22"/>
            <p:cNvSpPr>
              <a:spLocks noChangeArrowheads="1"/>
            </p:cNvSpPr>
            <p:nvPr/>
          </p:nvSpPr>
          <p:spPr bwMode="auto">
            <a:xfrm>
              <a:off x="1920" y="1776"/>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17" name="Rectangle 23"/>
            <p:cNvSpPr>
              <a:spLocks noChangeArrowheads="1"/>
            </p:cNvSpPr>
            <p:nvPr/>
          </p:nvSpPr>
          <p:spPr bwMode="auto">
            <a:xfrm>
              <a:off x="2064" y="1968"/>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18" name="Rectangle 24"/>
            <p:cNvSpPr>
              <a:spLocks noChangeArrowheads="1"/>
            </p:cNvSpPr>
            <p:nvPr/>
          </p:nvSpPr>
          <p:spPr bwMode="auto">
            <a:xfrm>
              <a:off x="2640" y="1968"/>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19" name="Rectangle 25"/>
            <p:cNvSpPr>
              <a:spLocks noChangeArrowheads="1"/>
            </p:cNvSpPr>
            <p:nvPr/>
          </p:nvSpPr>
          <p:spPr bwMode="auto">
            <a:xfrm>
              <a:off x="1920" y="2160"/>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20" name="Rectangle 26"/>
            <p:cNvSpPr>
              <a:spLocks noChangeArrowheads="1"/>
            </p:cNvSpPr>
            <p:nvPr/>
          </p:nvSpPr>
          <p:spPr bwMode="auto">
            <a:xfrm>
              <a:off x="2496" y="2160"/>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21" name="Rectangle 27"/>
            <p:cNvSpPr>
              <a:spLocks noChangeArrowheads="1"/>
            </p:cNvSpPr>
            <p:nvPr/>
          </p:nvSpPr>
          <p:spPr bwMode="auto">
            <a:xfrm>
              <a:off x="2640" y="2352"/>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22" name="Rectangle 28"/>
            <p:cNvSpPr>
              <a:spLocks noChangeArrowheads="1"/>
            </p:cNvSpPr>
            <p:nvPr/>
          </p:nvSpPr>
          <p:spPr bwMode="auto">
            <a:xfrm>
              <a:off x="3072" y="1776"/>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23" name="Rectangle 29"/>
            <p:cNvSpPr>
              <a:spLocks noChangeArrowheads="1"/>
            </p:cNvSpPr>
            <p:nvPr/>
          </p:nvSpPr>
          <p:spPr bwMode="auto">
            <a:xfrm>
              <a:off x="2064" y="1776"/>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024" name="Rectangle 30"/>
            <p:cNvSpPr>
              <a:spLocks noChangeArrowheads="1"/>
            </p:cNvSpPr>
            <p:nvPr/>
          </p:nvSpPr>
          <p:spPr bwMode="auto">
            <a:xfrm>
              <a:off x="1920" y="1968"/>
              <a:ext cx="144" cy="144"/>
            </a:xfrm>
            <a:prstGeom prst="rect">
              <a:avLst/>
            </a:prstGeom>
            <a:solidFill>
              <a:srgbClr val="C0C0C0"/>
            </a:solidFill>
            <a:ln w="9525">
              <a:noFill/>
              <a:miter lim="800000"/>
              <a:headEnd/>
              <a:tailEnd/>
            </a:ln>
          </p:spPr>
          <p:txBody>
            <a:bodyPr wrap="none" anchor="ctr">
              <a:prstTxWarp prst="textNoShape">
                <a:avLst/>
              </a:prstTxWarp>
            </a:bodyPr>
            <a:lstStyle/>
            <a:p>
              <a:endParaRPr lang="en-US"/>
            </a:p>
          </p:txBody>
        </p:sp>
        <p:sp>
          <p:nvSpPr>
            <p:cNvPr id="43025" name="Rectangle 31"/>
            <p:cNvSpPr>
              <a:spLocks noChangeArrowheads="1"/>
            </p:cNvSpPr>
            <p:nvPr/>
          </p:nvSpPr>
          <p:spPr bwMode="auto">
            <a:xfrm>
              <a:off x="2496" y="2352"/>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026" name="Rectangle 32"/>
            <p:cNvSpPr>
              <a:spLocks noChangeArrowheads="1"/>
            </p:cNvSpPr>
            <p:nvPr/>
          </p:nvSpPr>
          <p:spPr bwMode="auto">
            <a:xfrm>
              <a:off x="3072" y="1968"/>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027" name="Rectangle 33"/>
            <p:cNvSpPr>
              <a:spLocks noChangeArrowheads="1"/>
            </p:cNvSpPr>
            <p:nvPr/>
          </p:nvSpPr>
          <p:spPr bwMode="auto">
            <a:xfrm>
              <a:off x="2208" y="2352"/>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028" name="Rectangle 34"/>
            <p:cNvSpPr>
              <a:spLocks noChangeArrowheads="1"/>
            </p:cNvSpPr>
            <p:nvPr/>
          </p:nvSpPr>
          <p:spPr bwMode="auto">
            <a:xfrm>
              <a:off x="2928" y="2352"/>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029" name="Rectangle 35"/>
            <p:cNvSpPr>
              <a:spLocks noChangeArrowheads="1"/>
            </p:cNvSpPr>
            <p:nvPr/>
          </p:nvSpPr>
          <p:spPr bwMode="auto">
            <a:xfrm>
              <a:off x="1776" y="1776"/>
              <a:ext cx="144" cy="144"/>
            </a:xfrm>
            <a:prstGeom prst="rect">
              <a:avLst/>
            </a:prstGeom>
            <a:solidFill>
              <a:srgbClr val="FF0000"/>
            </a:solidFill>
            <a:ln w="9525">
              <a:noFill/>
              <a:miter lim="800000"/>
              <a:headEnd/>
              <a:tailEnd/>
            </a:ln>
          </p:spPr>
          <p:txBody>
            <a:bodyPr wrap="none" anchor="ctr">
              <a:prstTxWarp prst="textNoShape">
                <a:avLst/>
              </a:prstTxWarp>
            </a:bodyPr>
            <a:lstStyle/>
            <a:p>
              <a:endParaRPr lang="en-US"/>
            </a:p>
          </p:txBody>
        </p:sp>
        <p:sp>
          <p:nvSpPr>
            <p:cNvPr id="43030" name="Rectangle 36"/>
            <p:cNvSpPr>
              <a:spLocks noChangeArrowheads="1"/>
            </p:cNvSpPr>
            <p:nvPr/>
          </p:nvSpPr>
          <p:spPr bwMode="auto">
            <a:xfrm>
              <a:off x="2928" y="2160"/>
              <a:ext cx="144" cy="144"/>
            </a:xfrm>
            <a:prstGeom prst="rect">
              <a:avLst/>
            </a:prstGeom>
            <a:solidFill>
              <a:srgbClr val="FF0000"/>
            </a:solidFill>
            <a:ln w="9525">
              <a:noFill/>
              <a:miter lim="800000"/>
              <a:headEnd/>
              <a:tailEnd/>
            </a:ln>
          </p:spPr>
          <p:txBody>
            <a:bodyPr wrap="none" anchor="ctr">
              <a:prstTxWarp prst="textNoShape">
                <a:avLst/>
              </a:prstTxWarp>
            </a:bodyPr>
            <a:lstStyle/>
            <a:p>
              <a:endParaRPr lang="en-US"/>
            </a:p>
          </p:txBody>
        </p:sp>
        <p:sp>
          <p:nvSpPr>
            <p:cNvPr id="43031" name="Rectangle 37"/>
            <p:cNvSpPr>
              <a:spLocks noChangeArrowheads="1"/>
            </p:cNvSpPr>
            <p:nvPr/>
          </p:nvSpPr>
          <p:spPr bwMode="auto">
            <a:xfrm>
              <a:off x="1776" y="2352"/>
              <a:ext cx="144" cy="144"/>
            </a:xfrm>
            <a:prstGeom prst="rect">
              <a:avLst/>
            </a:prstGeom>
            <a:solidFill>
              <a:srgbClr val="FF0000"/>
            </a:solidFill>
            <a:ln w="9525">
              <a:noFill/>
              <a:miter lim="800000"/>
              <a:headEnd/>
              <a:tailEnd/>
            </a:ln>
          </p:spPr>
          <p:txBody>
            <a:bodyPr wrap="none" anchor="ctr">
              <a:prstTxWarp prst="textNoShape">
                <a:avLst/>
              </a:prstTxWarp>
            </a:bodyPr>
            <a:lstStyle/>
            <a:p>
              <a:endParaRPr lang="en-US"/>
            </a:p>
          </p:txBody>
        </p:sp>
        <p:sp>
          <p:nvSpPr>
            <p:cNvPr id="43032" name="Rectangle 38"/>
            <p:cNvSpPr>
              <a:spLocks noChangeArrowheads="1"/>
            </p:cNvSpPr>
            <p:nvPr/>
          </p:nvSpPr>
          <p:spPr bwMode="auto">
            <a:xfrm>
              <a:off x="2496" y="1776"/>
              <a:ext cx="144" cy="144"/>
            </a:xfrm>
            <a:prstGeom prst="rect">
              <a:avLst/>
            </a:prstGeom>
            <a:solidFill>
              <a:srgbClr val="FF0000"/>
            </a:solidFill>
            <a:ln w="9525">
              <a:noFill/>
              <a:miter lim="800000"/>
              <a:headEnd/>
              <a:tailEnd/>
            </a:ln>
          </p:spPr>
          <p:txBody>
            <a:bodyPr wrap="none" anchor="ctr">
              <a:prstTxWarp prst="textNoShape">
                <a:avLst/>
              </a:prstTxWarp>
            </a:bodyPr>
            <a:lstStyle/>
            <a:p>
              <a:endParaRPr lang="en-US"/>
            </a:p>
          </p:txBody>
        </p:sp>
        <p:sp>
          <p:nvSpPr>
            <p:cNvPr id="43033" name="Rectangle 39"/>
            <p:cNvSpPr>
              <a:spLocks noChangeArrowheads="1"/>
            </p:cNvSpPr>
            <p:nvPr/>
          </p:nvSpPr>
          <p:spPr bwMode="auto">
            <a:xfrm>
              <a:off x="2064" y="2160"/>
              <a:ext cx="144" cy="144"/>
            </a:xfrm>
            <a:prstGeom prst="rect">
              <a:avLst/>
            </a:prstGeom>
            <a:solidFill>
              <a:srgbClr val="009900"/>
            </a:solidFill>
            <a:ln w="9525">
              <a:noFill/>
              <a:miter lim="800000"/>
              <a:headEnd/>
              <a:tailEnd/>
            </a:ln>
          </p:spPr>
          <p:txBody>
            <a:bodyPr wrap="none" anchor="ctr">
              <a:prstTxWarp prst="textNoShape">
                <a:avLst/>
              </a:prstTxWarp>
            </a:bodyPr>
            <a:lstStyle/>
            <a:p>
              <a:endParaRPr lang="en-US"/>
            </a:p>
          </p:txBody>
        </p:sp>
        <p:sp>
          <p:nvSpPr>
            <p:cNvPr id="43034" name="Rectangle 40"/>
            <p:cNvSpPr>
              <a:spLocks noChangeArrowheads="1"/>
            </p:cNvSpPr>
            <p:nvPr/>
          </p:nvSpPr>
          <p:spPr bwMode="auto">
            <a:xfrm>
              <a:off x="1776" y="1968"/>
              <a:ext cx="144" cy="144"/>
            </a:xfrm>
            <a:prstGeom prst="rect">
              <a:avLst/>
            </a:prstGeom>
            <a:solidFill>
              <a:srgbClr val="006600"/>
            </a:solidFill>
            <a:ln w="9525">
              <a:noFill/>
              <a:miter lim="800000"/>
              <a:headEnd/>
              <a:tailEnd/>
            </a:ln>
          </p:spPr>
          <p:txBody>
            <a:bodyPr wrap="none" anchor="ctr">
              <a:prstTxWarp prst="textNoShape">
                <a:avLst/>
              </a:prstTxWarp>
            </a:bodyPr>
            <a:lstStyle/>
            <a:p>
              <a:endParaRPr lang="en-US"/>
            </a:p>
          </p:txBody>
        </p:sp>
        <p:sp>
          <p:nvSpPr>
            <p:cNvPr id="43035" name="Rectangle 41"/>
            <p:cNvSpPr>
              <a:spLocks noChangeArrowheads="1"/>
            </p:cNvSpPr>
            <p:nvPr/>
          </p:nvSpPr>
          <p:spPr bwMode="auto">
            <a:xfrm>
              <a:off x="2928" y="1968"/>
              <a:ext cx="144" cy="144"/>
            </a:xfrm>
            <a:prstGeom prst="rect">
              <a:avLst/>
            </a:prstGeom>
            <a:solidFill>
              <a:srgbClr val="006600"/>
            </a:solidFill>
            <a:ln w="9525">
              <a:noFill/>
              <a:miter lim="800000"/>
              <a:headEnd/>
              <a:tailEnd/>
            </a:ln>
          </p:spPr>
          <p:txBody>
            <a:bodyPr wrap="none" anchor="ctr">
              <a:prstTxWarp prst="textNoShape">
                <a:avLst/>
              </a:prstTxWarp>
            </a:bodyPr>
            <a:lstStyle/>
            <a:p>
              <a:endParaRPr lang="en-US"/>
            </a:p>
          </p:txBody>
        </p:sp>
        <p:sp>
          <p:nvSpPr>
            <p:cNvPr id="43036" name="Rectangle 42"/>
            <p:cNvSpPr>
              <a:spLocks noChangeArrowheads="1"/>
            </p:cNvSpPr>
            <p:nvPr/>
          </p:nvSpPr>
          <p:spPr bwMode="auto">
            <a:xfrm>
              <a:off x="2352" y="2352"/>
              <a:ext cx="144" cy="144"/>
            </a:xfrm>
            <a:prstGeom prst="rect">
              <a:avLst/>
            </a:prstGeom>
            <a:solidFill>
              <a:srgbClr val="006600"/>
            </a:solidFill>
            <a:ln w="9525">
              <a:noFill/>
              <a:miter lim="800000"/>
              <a:headEnd/>
              <a:tailEnd/>
            </a:ln>
          </p:spPr>
          <p:txBody>
            <a:bodyPr wrap="none" anchor="ctr">
              <a:prstTxWarp prst="textNoShape">
                <a:avLst/>
              </a:prstTxWarp>
            </a:bodyPr>
            <a:lstStyle/>
            <a:p>
              <a:endParaRPr lang="en-US"/>
            </a:p>
          </p:txBody>
        </p:sp>
        <p:sp>
          <p:nvSpPr>
            <p:cNvPr id="43037" name="Rectangle 43"/>
            <p:cNvSpPr>
              <a:spLocks noChangeArrowheads="1"/>
            </p:cNvSpPr>
            <p:nvPr/>
          </p:nvSpPr>
          <p:spPr bwMode="auto">
            <a:xfrm>
              <a:off x="2208" y="1776"/>
              <a:ext cx="144" cy="144"/>
            </a:xfrm>
            <a:prstGeom prst="rect">
              <a:avLst/>
            </a:prstGeom>
            <a:solidFill>
              <a:srgbClr val="009900"/>
            </a:solidFill>
            <a:ln w="9525">
              <a:noFill/>
              <a:miter lim="800000"/>
              <a:headEnd/>
              <a:tailEnd/>
            </a:ln>
          </p:spPr>
          <p:txBody>
            <a:bodyPr wrap="none" anchor="ctr">
              <a:prstTxWarp prst="textNoShape">
                <a:avLst/>
              </a:prstTxWarp>
            </a:bodyPr>
            <a:lstStyle/>
            <a:p>
              <a:endParaRPr lang="en-US"/>
            </a:p>
          </p:txBody>
        </p:sp>
        <p:sp>
          <p:nvSpPr>
            <p:cNvPr id="43038" name="Rectangle 44"/>
            <p:cNvSpPr>
              <a:spLocks noChangeArrowheads="1"/>
            </p:cNvSpPr>
            <p:nvPr/>
          </p:nvSpPr>
          <p:spPr bwMode="auto">
            <a:xfrm>
              <a:off x="1920" y="2352"/>
              <a:ext cx="144" cy="144"/>
            </a:xfrm>
            <a:prstGeom prst="rect">
              <a:avLst/>
            </a:prstGeom>
            <a:solidFill>
              <a:srgbClr val="009900"/>
            </a:solidFill>
            <a:ln w="9525">
              <a:noFill/>
              <a:miter lim="800000"/>
              <a:headEnd/>
              <a:tailEnd/>
            </a:ln>
          </p:spPr>
          <p:txBody>
            <a:bodyPr wrap="none" anchor="ctr">
              <a:prstTxWarp prst="textNoShape">
                <a:avLst/>
              </a:prstTxWarp>
            </a:bodyPr>
            <a:lstStyle/>
            <a:p>
              <a:endParaRPr lang="en-US"/>
            </a:p>
          </p:txBody>
        </p:sp>
        <p:sp>
          <p:nvSpPr>
            <p:cNvPr id="43039" name="Rectangle 45"/>
            <p:cNvSpPr>
              <a:spLocks noChangeArrowheads="1"/>
            </p:cNvSpPr>
            <p:nvPr/>
          </p:nvSpPr>
          <p:spPr bwMode="auto">
            <a:xfrm>
              <a:off x="2784" y="2352"/>
              <a:ext cx="144" cy="144"/>
            </a:xfrm>
            <a:prstGeom prst="rect">
              <a:avLst/>
            </a:prstGeom>
            <a:solidFill>
              <a:srgbClr val="009900"/>
            </a:solidFill>
            <a:ln w="9525">
              <a:noFill/>
              <a:miter lim="800000"/>
              <a:headEnd/>
              <a:tailEnd/>
            </a:ln>
          </p:spPr>
          <p:txBody>
            <a:bodyPr wrap="none" anchor="ctr">
              <a:prstTxWarp prst="textNoShape">
                <a:avLst/>
              </a:prstTxWarp>
            </a:bodyPr>
            <a:lstStyle/>
            <a:p>
              <a:endParaRPr lang="en-US"/>
            </a:p>
          </p:txBody>
        </p:sp>
        <p:sp>
          <p:nvSpPr>
            <p:cNvPr id="43040" name="Rectangle 46"/>
            <p:cNvSpPr>
              <a:spLocks noChangeArrowheads="1"/>
            </p:cNvSpPr>
            <p:nvPr/>
          </p:nvSpPr>
          <p:spPr bwMode="auto">
            <a:xfrm>
              <a:off x="1776" y="2160"/>
              <a:ext cx="144" cy="144"/>
            </a:xfrm>
            <a:prstGeom prst="rect">
              <a:avLst/>
            </a:prstGeom>
            <a:solidFill>
              <a:srgbClr val="009900"/>
            </a:solidFill>
            <a:ln w="9525">
              <a:noFill/>
              <a:miter lim="800000"/>
              <a:headEnd/>
              <a:tailEnd/>
            </a:ln>
          </p:spPr>
          <p:txBody>
            <a:bodyPr wrap="none" anchor="ctr">
              <a:prstTxWarp prst="textNoShape">
                <a:avLst/>
              </a:prstTxWarp>
            </a:bodyPr>
            <a:lstStyle/>
            <a:p>
              <a:endParaRPr lang="en-US"/>
            </a:p>
          </p:txBody>
        </p:sp>
        <p:sp>
          <p:nvSpPr>
            <p:cNvPr id="43041" name="Rectangle 47"/>
            <p:cNvSpPr>
              <a:spLocks noChangeArrowheads="1"/>
            </p:cNvSpPr>
            <p:nvPr/>
          </p:nvSpPr>
          <p:spPr bwMode="auto">
            <a:xfrm>
              <a:off x="2640" y="2160"/>
              <a:ext cx="144" cy="144"/>
            </a:xfrm>
            <a:prstGeom prst="rect">
              <a:avLst/>
            </a:prstGeom>
            <a:solidFill>
              <a:srgbClr val="009900"/>
            </a:solidFill>
            <a:ln w="9525">
              <a:noFill/>
              <a:miter lim="800000"/>
              <a:headEnd/>
              <a:tailEnd/>
            </a:ln>
          </p:spPr>
          <p:txBody>
            <a:bodyPr wrap="none" anchor="ctr">
              <a:prstTxWarp prst="textNoShape">
                <a:avLst/>
              </a:prstTxWarp>
            </a:bodyPr>
            <a:lstStyle/>
            <a:p>
              <a:endParaRPr lang="en-US"/>
            </a:p>
          </p:txBody>
        </p:sp>
        <p:sp>
          <p:nvSpPr>
            <p:cNvPr id="43042" name="Rectangle 48"/>
            <p:cNvSpPr>
              <a:spLocks noChangeArrowheads="1"/>
            </p:cNvSpPr>
            <p:nvPr/>
          </p:nvSpPr>
          <p:spPr bwMode="auto">
            <a:xfrm>
              <a:off x="2064" y="2352"/>
              <a:ext cx="144" cy="144"/>
            </a:xfrm>
            <a:prstGeom prst="rect">
              <a:avLst/>
            </a:prstGeom>
            <a:solidFill>
              <a:srgbClr val="00FF00"/>
            </a:solidFill>
            <a:ln w="9525">
              <a:noFill/>
              <a:miter lim="800000"/>
              <a:headEnd/>
              <a:tailEnd/>
            </a:ln>
          </p:spPr>
          <p:txBody>
            <a:bodyPr wrap="none" anchor="ctr">
              <a:prstTxWarp prst="textNoShape">
                <a:avLst/>
              </a:prstTxWarp>
            </a:bodyPr>
            <a:lstStyle/>
            <a:p>
              <a:endParaRPr lang="en-US"/>
            </a:p>
          </p:txBody>
        </p:sp>
        <p:sp>
          <p:nvSpPr>
            <p:cNvPr id="43043" name="Rectangle 49"/>
            <p:cNvSpPr>
              <a:spLocks noChangeArrowheads="1"/>
            </p:cNvSpPr>
            <p:nvPr/>
          </p:nvSpPr>
          <p:spPr bwMode="auto">
            <a:xfrm>
              <a:off x="2352" y="1776"/>
              <a:ext cx="144" cy="144"/>
            </a:xfrm>
            <a:prstGeom prst="rect">
              <a:avLst/>
            </a:prstGeom>
            <a:solidFill>
              <a:srgbClr val="00FF00"/>
            </a:solidFill>
            <a:ln w="9525">
              <a:noFill/>
              <a:miter lim="800000"/>
              <a:headEnd/>
              <a:tailEnd/>
            </a:ln>
          </p:spPr>
          <p:txBody>
            <a:bodyPr wrap="none" anchor="ctr">
              <a:prstTxWarp prst="textNoShape">
                <a:avLst/>
              </a:prstTxWarp>
            </a:bodyPr>
            <a:lstStyle/>
            <a:p>
              <a:endParaRPr lang="en-US"/>
            </a:p>
          </p:txBody>
        </p:sp>
        <p:sp>
          <p:nvSpPr>
            <p:cNvPr id="43044" name="Rectangle 50"/>
            <p:cNvSpPr>
              <a:spLocks noChangeArrowheads="1"/>
            </p:cNvSpPr>
            <p:nvPr/>
          </p:nvSpPr>
          <p:spPr bwMode="auto">
            <a:xfrm>
              <a:off x="2352" y="1968"/>
              <a:ext cx="144" cy="144"/>
            </a:xfrm>
            <a:prstGeom prst="rect">
              <a:avLst/>
            </a:prstGeom>
            <a:solidFill>
              <a:srgbClr val="00FF00"/>
            </a:solidFill>
            <a:ln w="9525">
              <a:noFill/>
              <a:miter lim="800000"/>
              <a:headEnd/>
              <a:tailEnd/>
            </a:ln>
          </p:spPr>
          <p:txBody>
            <a:bodyPr wrap="none" anchor="ctr">
              <a:prstTxWarp prst="textNoShape">
                <a:avLst/>
              </a:prstTxWarp>
            </a:bodyPr>
            <a:lstStyle/>
            <a:p>
              <a:endParaRPr lang="en-US"/>
            </a:p>
          </p:txBody>
        </p:sp>
        <p:sp>
          <p:nvSpPr>
            <p:cNvPr id="43045" name="Rectangle 51"/>
            <p:cNvSpPr>
              <a:spLocks noChangeArrowheads="1"/>
            </p:cNvSpPr>
            <p:nvPr/>
          </p:nvSpPr>
          <p:spPr bwMode="auto">
            <a:xfrm>
              <a:off x="2208" y="2160"/>
              <a:ext cx="144" cy="144"/>
            </a:xfrm>
            <a:prstGeom prst="rect">
              <a:avLst/>
            </a:prstGeom>
            <a:solidFill>
              <a:srgbClr val="009900"/>
            </a:solidFill>
            <a:ln w="9525">
              <a:noFill/>
              <a:miter lim="800000"/>
              <a:headEnd/>
              <a:tailEnd/>
            </a:ln>
          </p:spPr>
          <p:txBody>
            <a:bodyPr wrap="none" anchor="ctr">
              <a:prstTxWarp prst="textNoShape">
                <a:avLst/>
              </a:prstTxWarp>
            </a:bodyPr>
            <a:lstStyle/>
            <a:p>
              <a:endParaRPr lang="en-US"/>
            </a:p>
          </p:txBody>
        </p:sp>
        <p:sp>
          <p:nvSpPr>
            <p:cNvPr id="43046" name="Rectangle 52"/>
            <p:cNvSpPr>
              <a:spLocks noChangeArrowheads="1"/>
            </p:cNvSpPr>
            <p:nvPr/>
          </p:nvSpPr>
          <p:spPr bwMode="auto">
            <a:xfrm>
              <a:off x="2784" y="1968"/>
              <a:ext cx="144" cy="144"/>
            </a:xfrm>
            <a:prstGeom prst="rect">
              <a:avLst/>
            </a:prstGeom>
            <a:solidFill>
              <a:srgbClr val="00FF00"/>
            </a:solidFill>
            <a:ln w="9525">
              <a:noFill/>
              <a:miter lim="800000"/>
              <a:headEnd/>
              <a:tailEnd/>
            </a:ln>
          </p:spPr>
          <p:txBody>
            <a:bodyPr wrap="none" anchor="ctr">
              <a:prstTxWarp prst="textNoShape">
                <a:avLst/>
              </a:prstTxWarp>
            </a:bodyPr>
            <a:lstStyle/>
            <a:p>
              <a:endParaRPr lang="en-US"/>
            </a:p>
          </p:txBody>
        </p:sp>
        <p:sp>
          <p:nvSpPr>
            <p:cNvPr id="43047" name="Rectangle 53"/>
            <p:cNvSpPr>
              <a:spLocks noChangeArrowheads="1"/>
            </p:cNvSpPr>
            <p:nvPr/>
          </p:nvSpPr>
          <p:spPr bwMode="auto">
            <a:xfrm>
              <a:off x="2640" y="1776"/>
              <a:ext cx="144" cy="144"/>
            </a:xfrm>
            <a:prstGeom prst="rect">
              <a:avLst/>
            </a:prstGeom>
            <a:solidFill>
              <a:srgbClr val="009900"/>
            </a:solidFill>
            <a:ln w="9525">
              <a:noFill/>
              <a:miter lim="800000"/>
              <a:headEnd/>
              <a:tailEnd/>
            </a:ln>
          </p:spPr>
          <p:txBody>
            <a:bodyPr wrap="none" anchor="ctr">
              <a:prstTxWarp prst="textNoShape">
                <a:avLst/>
              </a:prstTxWarp>
            </a:bodyPr>
            <a:lstStyle/>
            <a:p>
              <a:endParaRPr lang="en-US"/>
            </a:p>
          </p:txBody>
        </p:sp>
        <p:sp>
          <p:nvSpPr>
            <p:cNvPr id="43048" name="Rectangle 54"/>
            <p:cNvSpPr>
              <a:spLocks noChangeArrowheads="1"/>
            </p:cNvSpPr>
            <p:nvPr/>
          </p:nvSpPr>
          <p:spPr bwMode="auto">
            <a:xfrm>
              <a:off x="2352" y="2160"/>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49" name="Rectangle 55"/>
            <p:cNvSpPr>
              <a:spLocks noChangeArrowheads="1"/>
            </p:cNvSpPr>
            <p:nvPr/>
          </p:nvSpPr>
          <p:spPr bwMode="auto">
            <a:xfrm>
              <a:off x="3072" y="2160"/>
              <a:ext cx="144" cy="144"/>
            </a:xfrm>
            <a:prstGeom prst="rect">
              <a:avLst/>
            </a:prstGeom>
            <a:solidFill>
              <a:srgbClr val="006600"/>
            </a:solidFill>
            <a:ln w="9525">
              <a:noFill/>
              <a:miter lim="800000"/>
              <a:headEnd/>
              <a:tailEnd/>
            </a:ln>
          </p:spPr>
          <p:txBody>
            <a:bodyPr wrap="none" anchor="ctr">
              <a:prstTxWarp prst="textNoShape">
                <a:avLst/>
              </a:prstTxWarp>
            </a:bodyPr>
            <a:lstStyle/>
            <a:p>
              <a:endParaRPr lang="en-US"/>
            </a:p>
          </p:txBody>
        </p:sp>
        <p:sp>
          <p:nvSpPr>
            <p:cNvPr id="43050" name="Rectangle 56"/>
            <p:cNvSpPr>
              <a:spLocks noChangeArrowheads="1"/>
            </p:cNvSpPr>
            <p:nvPr/>
          </p:nvSpPr>
          <p:spPr bwMode="auto">
            <a:xfrm>
              <a:off x="3072" y="2352"/>
              <a:ext cx="144" cy="144"/>
            </a:xfrm>
            <a:prstGeom prst="rect">
              <a:avLst/>
            </a:prstGeom>
            <a:solidFill>
              <a:srgbClr val="009900"/>
            </a:solidFill>
            <a:ln w="9525">
              <a:noFill/>
              <a:miter lim="800000"/>
              <a:headEnd/>
              <a:tailEnd/>
            </a:ln>
          </p:spPr>
          <p:txBody>
            <a:bodyPr wrap="none" anchor="ctr">
              <a:prstTxWarp prst="textNoShape">
                <a:avLst/>
              </a:prstTxWarp>
            </a:bodyPr>
            <a:lstStyle/>
            <a:p>
              <a:endParaRPr lang="en-US"/>
            </a:p>
          </p:txBody>
        </p:sp>
        <p:sp>
          <p:nvSpPr>
            <p:cNvPr id="43051" name="Rectangle 57"/>
            <p:cNvSpPr>
              <a:spLocks noChangeArrowheads="1"/>
            </p:cNvSpPr>
            <p:nvPr/>
          </p:nvSpPr>
          <p:spPr bwMode="auto">
            <a:xfrm>
              <a:off x="2784" y="2160"/>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52" name="Rectangle 58"/>
            <p:cNvSpPr>
              <a:spLocks noChangeArrowheads="1"/>
            </p:cNvSpPr>
            <p:nvPr/>
          </p:nvSpPr>
          <p:spPr bwMode="auto">
            <a:xfrm>
              <a:off x="2208" y="1968"/>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53" name="Rectangle 59"/>
            <p:cNvSpPr>
              <a:spLocks noChangeArrowheads="1"/>
            </p:cNvSpPr>
            <p:nvPr/>
          </p:nvSpPr>
          <p:spPr bwMode="auto">
            <a:xfrm>
              <a:off x="2784" y="1776"/>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054" name="Rectangle 60"/>
            <p:cNvSpPr>
              <a:spLocks noChangeArrowheads="1"/>
            </p:cNvSpPr>
            <p:nvPr/>
          </p:nvSpPr>
          <p:spPr bwMode="auto">
            <a:xfrm>
              <a:off x="2496" y="1968"/>
              <a:ext cx="144" cy="144"/>
            </a:xfrm>
            <a:prstGeom prst="rect">
              <a:avLst/>
            </a:prstGeom>
            <a:solidFill>
              <a:schemeClr val="bg2"/>
            </a:solidFill>
            <a:ln w="9525">
              <a:noFill/>
              <a:miter lim="800000"/>
              <a:headEnd/>
              <a:tailEnd/>
            </a:ln>
          </p:spPr>
          <p:txBody>
            <a:bodyPr wrap="none" anchor="ctr">
              <a:prstTxWarp prst="textNoShape">
                <a:avLst/>
              </a:prstTxWarp>
            </a:bodyPr>
            <a:lstStyle/>
            <a:p>
              <a:endParaRPr lang="en-US"/>
            </a:p>
          </p:txBody>
        </p:sp>
        <p:sp>
          <p:nvSpPr>
            <p:cNvPr id="43055" name="Rectangle 61"/>
            <p:cNvSpPr>
              <a:spLocks noChangeArrowheads="1"/>
            </p:cNvSpPr>
            <p:nvPr/>
          </p:nvSpPr>
          <p:spPr bwMode="auto">
            <a:xfrm>
              <a:off x="2064" y="1776"/>
              <a:ext cx="144" cy="144"/>
            </a:xfrm>
            <a:prstGeom prst="rect">
              <a:avLst/>
            </a:prstGeom>
            <a:solidFill>
              <a:schemeClr val="bg2"/>
            </a:solidFill>
            <a:ln w="9525">
              <a:noFill/>
              <a:miter lim="800000"/>
              <a:headEnd/>
              <a:tailEnd/>
            </a:ln>
          </p:spPr>
          <p:txBody>
            <a:bodyPr wrap="none" anchor="ctr">
              <a:prstTxWarp prst="textNoShape">
                <a:avLst/>
              </a:prstTxWarp>
            </a:bodyPr>
            <a:lstStyle/>
            <a:p>
              <a:endParaRPr lang="en-US"/>
            </a:p>
          </p:txBody>
        </p:sp>
        <p:sp>
          <p:nvSpPr>
            <p:cNvPr id="43056" name="Rectangle 62"/>
            <p:cNvSpPr>
              <a:spLocks noChangeArrowheads="1"/>
            </p:cNvSpPr>
            <p:nvPr/>
          </p:nvSpPr>
          <p:spPr bwMode="auto">
            <a:xfrm>
              <a:off x="2928" y="1776"/>
              <a:ext cx="144" cy="144"/>
            </a:xfrm>
            <a:prstGeom prst="rect">
              <a:avLst/>
            </a:prstGeom>
            <a:solidFill>
              <a:schemeClr val="bg2"/>
            </a:solidFill>
            <a:ln w="9525">
              <a:noFill/>
              <a:miter lim="800000"/>
              <a:headEnd/>
              <a:tailEnd/>
            </a:ln>
          </p:spPr>
          <p:txBody>
            <a:bodyPr wrap="none" anchor="ctr">
              <a:prstTxWarp prst="textNoShape">
                <a:avLst/>
              </a:prstTxWarp>
            </a:bodyPr>
            <a:lstStyle/>
            <a:p>
              <a:endParaRPr lang="en-US"/>
            </a:p>
          </p:txBody>
        </p:sp>
        <p:sp>
          <p:nvSpPr>
            <p:cNvPr id="43057" name="Rectangle 63"/>
            <p:cNvSpPr>
              <a:spLocks noChangeArrowheads="1"/>
            </p:cNvSpPr>
            <p:nvPr/>
          </p:nvSpPr>
          <p:spPr bwMode="auto">
            <a:xfrm>
              <a:off x="1920" y="2160"/>
              <a:ext cx="144" cy="144"/>
            </a:xfrm>
            <a:prstGeom prst="rect">
              <a:avLst/>
            </a:prstGeom>
            <a:solidFill>
              <a:schemeClr val="bg2"/>
            </a:solidFill>
            <a:ln w="9525">
              <a:noFill/>
              <a:miter lim="800000"/>
              <a:headEnd/>
              <a:tailEnd/>
            </a:ln>
          </p:spPr>
          <p:txBody>
            <a:bodyPr wrap="none" anchor="ctr">
              <a:prstTxWarp prst="textNoShape">
                <a:avLst/>
              </a:prstTxWarp>
            </a:bodyPr>
            <a:lstStyle/>
            <a:p>
              <a:endParaRPr lang="en-US"/>
            </a:p>
          </p:txBody>
        </p:sp>
        <p:sp>
          <p:nvSpPr>
            <p:cNvPr id="43058" name="Rectangle 64"/>
            <p:cNvSpPr>
              <a:spLocks noChangeArrowheads="1"/>
            </p:cNvSpPr>
            <p:nvPr/>
          </p:nvSpPr>
          <p:spPr bwMode="auto">
            <a:xfrm>
              <a:off x="2064" y="2160"/>
              <a:ext cx="144" cy="144"/>
            </a:xfrm>
            <a:prstGeom prst="rect">
              <a:avLst/>
            </a:prstGeom>
            <a:solidFill>
              <a:schemeClr val="bg2"/>
            </a:solidFill>
            <a:ln w="9525">
              <a:noFill/>
              <a:miter lim="800000"/>
              <a:headEnd/>
              <a:tailEnd/>
            </a:ln>
          </p:spPr>
          <p:txBody>
            <a:bodyPr wrap="none" anchor="ctr">
              <a:prstTxWarp prst="textNoShape">
                <a:avLst/>
              </a:prstTxWarp>
            </a:bodyPr>
            <a:lstStyle/>
            <a:p>
              <a:endParaRPr lang="en-US"/>
            </a:p>
          </p:txBody>
        </p:sp>
        <p:sp>
          <p:nvSpPr>
            <p:cNvPr id="43059" name="Rectangle 65"/>
            <p:cNvSpPr>
              <a:spLocks noChangeArrowheads="1"/>
            </p:cNvSpPr>
            <p:nvPr/>
          </p:nvSpPr>
          <p:spPr bwMode="auto">
            <a:xfrm>
              <a:off x="2352" y="2160"/>
              <a:ext cx="144" cy="144"/>
            </a:xfrm>
            <a:prstGeom prst="rect">
              <a:avLst/>
            </a:prstGeom>
            <a:solidFill>
              <a:schemeClr val="bg2"/>
            </a:solidFill>
            <a:ln w="9525">
              <a:noFill/>
              <a:miter lim="800000"/>
              <a:headEnd/>
              <a:tailEnd/>
            </a:ln>
          </p:spPr>
          <p:txBody>
            <a:bodyPr wrap="none" anchor="ctr">
              <a:prstTxWarp prst="textNoShape">
                <a:avLst/>
              </a:prstTxWarp>
            </a:bodyPr>
            <a:lstStyle/>
            <a:p>
              <a:endParaRPr lang="en-US"/>
            </a:p>
          </p:txBody>
        </p:sp>
        <p:sp>
          <p:nvSpPr>
            <p:cNvPr id="43060" name="Text Box 66"/>
            <p:cNvSpPr txBox="1">
              <a:spLocks noChangeArrowheads="1"/>
            </p:cNvSpPr>
            <p:nvPr/>
          </p:nvSpPr>
          <p:spPr bwMode="auto">
            <a:xfrm>
              <a:off x="1200" y="1776"/>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Gene 1</a:t>
              </a:r>
            </a:p>
          </p:txBody>
        </p:sp>
        <p:sp>
          <p:nvSpPr>
            <p:cNvPr id="43061" name="Text Box 67"/>
            <p:cNvSpPr txBox="1">
              <a:spLocks noChangeArrowheads="1"/>
            </p:cNvSpPr>
            <p:nvPr/>
          </p:nvSpPr>
          <p:spPr bwMode="auto">
            <a:xfrm>
              <a:off x="1200" y="1968"/>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Gene 2</a:t>
              </a:r>
            </a:p>
          </p:txBody>
        </p:sp>
        <p:sp>
          <p:nvSpPr>
            <p:cNvPr id="43062" name="Text Box 68"/>
            <p:cNvSpPr txBox="1">
              <a:spLocks noChangeArrowheads="1"/>
            </p:cNvSpPr>
            <p:nvPr/>
          </p:nvSpPr>
          <p:spPr bwMode="auto">
            <a:xfrm>
              <a:off x="1200" y="2160"/>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Gene 3</a:t>
              </a:r>
            </a:p>
          </p:txBody>
        </p:sp>
        <p:sp>
          <p:nvSpPr>
            <p:cNvPr id="43063" name="Text Box 69"/>
            <p:cNvSpPr txBox="1">
              <a:spLocks noChangeArrowheads="1"/>
            </p:cNvSpPr>
            <p:nvPr/>
          </p:nvSpPr>
          <p:spPr bwMode="auto">
            <a:xfrm>
              <a:off x="1200" y="2352"/>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Gene 4</a:t>
              </a:r>
            </a:p>
          </p:txBody>
        </p:sp>
        <p:sp>
          <p:nvSpPr>
            <p:cNvPr id="43064" name="Text Box 70"/>
            <p:cNvSpPr txBox="1">
              <a:spLocks noChangeArrowheads="1"/>
            </p:cNvSpPr>
            <p:nvPr/>
          </p:nvSpPr>
          <p:spPr bwMode="auto">
            <a:xfrm rot="-2700000">
              <a:off x="1728" y="1440"/>
              <a:ext cx="57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Experiment 1</a:t>
              </a:r>
            </a:p>
          </p:txBody>
        </p:sp>
        <p:sp>
          <p:nvSpPr>
            <p:cNvPr id="43065" name="Text Box 71"/>
            <p:cNvSpPr txBox="1">
              <a:spLocks noChangeArrowheads="1"/>
            </p:cNvSpPr>
            <p:nvPr/>
          </p:nvSpPr>
          <p:spPr bwMode="auto">
            <a:xfrm rot="-2700000">
              <a:off x="1872" y="1440"/>
              <a:ext cx="57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Experiment 2</a:t>
              </a:r>
            </a:p>
          </p:txBody>
        </p:sp>
        <p:sp>
          <p:nvSpPr>
            <p:cNvPr id="43066" name="Text Box 72"/>
            <p:cNvSpPr txBox="1">
              <a:spLocks noChangeArrowheads="1"/>
            </p:cNvSpPr>
            <p:nvPr/>
          </p:nvSpPr>
          <p:spPr bwMode="auto">
            <a:xfrm rot="-2700000">
              <a:off x="2448" y="1440"/>
              <a:ext cx="57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Experiment 6</a:t>
              </a:r>
            </a:p>
          </p:txBody>
        </p:sp>
        <p:sp>
          <p:nvSpPr>
            <p:cNvPr id="43067" name="Text Box 73"/>
            <p:cNvSpPr txBox="1">
              <a:spLocks noChangeArrowheads="1"/>
            </p:cNvSpPr>
            <p:nvPr/>
          </p:nvSpPr>
          <p:spPr bwMode="auto">
            <a:xfrm rot="-2700000">
              <a:off x="2160" y="1440"/>
              <a:ext cx="57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Experiment 4</a:t>
              </a:r>
            </a:p>
          </p:txBody>
        </p:sp>
        <p:sp>
          <p:nvSpPr>
            <p:cNvPr id="43068" name="Text Box 74"/>
            <p:cNvSpPr txBox="1">
              <a:spLocks noChangeArrowheads="1"/>
            </p:cNvSpPr>
            <p:nvPr/>
          </p:nvSpPr>
          <p:spPr bwMode="auto">
            <a:xfrm rot="-2700000">
              <a:off x="2304" y="1440"/>
              <a:ext cx="57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Experiment 5</a:t>
              </a:r>
            </a:p>
          </p:txBody>
        </p:sp>
        <p:sp>
          <p:nvSpPr>
            <p:cNvPr id="43069" name="Text Box 75"/>
            <p:cNvSpPr txBox="1">
              <a:spLocks noChangeArrowheads="1"/>
            </p:cNvSpPr>
            <p:nvPr/>
          </p:nvSpPr>
          <p:spPr bwMode="auto">
            <a:xfrm rot="-2700000">
              <a:off x="2016" y="1440"/>
              <a:ext cx="57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Experiment 3</a:t>
              </a:r>
            </a:p>
          </p:txBody>
        </p:sp>
        <p:sp>
          <p:nvSpPr>
            <p:cNvPr id="43070" name="Text Box 76"/>
            <p:cNvSpPr txBox="1">
              <a:spLocks noChangeArrowheads="1"/>
            </p:cNvSpPr>
            <p:nvPr/>
          </p:nvSpPr>
          <p:spPr bwMode="auto">
            <a:xfrm rot="-2700000">
              <a:off x="2592" y="1440"/>
              <a:ext cx="57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Experiment 7</a:t>
              </a:r>
            </a:p>
          </p:txBody>
        </p:sp>
        <p:sp>
          <p:nvSpPr>
            <p:cNvPr id="43071" name="Text Box 77"/>
            <p:cNvSpPr txBox="1">
              <a:spLocks noChangeArrowheads="1"/>
            </p:cNvSpPr>
            <p:nvPr/>
          </p:nvSpPr>
          <p:spPr bwMode="auto">
            <a:xfrm rot="-2700000">
              <a:off x="2736" y="1440"/>
              <a:ext cx="57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Experiment  8</a:t>
              </a:r>
            </a:p>
          </p:txBody>
        </p:sp>
        <p:sp>
          <p:nvSpPr>
            <p:cNvPr id="43072" name="Text Box 78"/>
            <p:cNvSpPr txBox="1">
              <a:spLocks noChangeArrowheads="1"/>
            </p:cNvSpPr>
            <p:nvPr/>
          </p:nvSpPr>
          <p:spPr bwMode="auto">
            <a:xfrm rot="-2700000">
              <a:off x="2880" y="1440"/>
              <a:ext cx="57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Experiment 9</a:t>
              </a:r>
            </a:p>
          </p:txBody>
        </p:sp>
        <p:sp>
          <p:nvSpPr>
            <p:cNvPr id="43073" name="Text Box 79"/>
            <p:cNvSpPr txBox="1">
              <a:spLocks noChangeArrowheads="1"/>
            </p:cNvSpPr>
            <p:nvPr/>
          </p:nvSpPr>
          <p:spPr bwMode="auto">
            <a:xfrm rot="-2700000">
              <a:off x="3024" y="1440"/>
              <a:ext cx="57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Experiment 10</a:t>
              </a:r>
            </a:p>
          </p:txBody>
        </p:sp>
        <p:sp>
          <p:nvSpPr>
            <p:cNvPr id="43074" name="Rectangle 80"/>
            <p:cNvSpPr>
              <a:spLocks noChangeArrowheads="1"/>
            </p:cNvSpPr>
            <p:nvPr/>
          </p:nvSpPr>
          <p:spPr bwMode="auto">
            <a:xfrm>
              <a:off x="2064" y="2544"/>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75" name="Rectangle 81"/>
            <p:cNvSpPr>
              <a:spLocks noChangeArrowheads="1"/>
            </p:cNvSpPr>
            <p:nvPr/>
          </p:nvSpPr>
          <p:spPr bwMode="auto">
            <a:xfrm>
              <a:off x="2640" y="2544"/>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76" name="Rectangle 82"/>
            <p:cNvSpPr>
              <a:spLocks noChangeArrowheads="1"/>
            </p:cNvSpPr>
            <p:nvPr/>
          </p:nvSpPr>
          <p:spPr bwMode="auto">
            <a:xfrm>
              <a:off x="1920" y="2544"/>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077" name="Rectangle 83"/>
            <p:cNvSpPr>
              <a:spLocks noChangeArrowheads="1"/>
            </p:cNvSpPr>
            <p:nvPr/>
          </p:nvSpPr>
          <p:spPr bwMode="auto">
            <a:xfrm>
              <a:off x="3072" y="2544"/>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078" name="Rectangle 84"/>
            <p:cNvSpPr>
              <a:spLocks noChangeArrowheads="1"/>
            </p:cNvSpPr>
            <p:nvPr/>
          </p:nvSpPr>
          <p:spPr bwMode="auto">
            <a:xfrm>
              <a:off x="1776" y="2544"/>
              <a:ext cx="144" cy="144"/>
            </a:xfrm>
            <a:prstGeom prst="rect">
              <a:avLst/>
            </a:prstGeom>
            <a:solidFill>
              <a:srgbClr val="006600"/>
            </a:solidFill>
            <a:ln w="9525">
              <a:noFill/>
              <a:miter lim="800000"/>
              <a:headEnd/>
              <a:tailEnd/>
            </a:ln>
          </p:spPr>
          <p:txBody>
            <a:bodyPr wrap="none" anchor="ctr">
              <a:prstTxWarp prst="textNoShape">
                <a:avLst/>
              </a:prstTxWarp>
            </a:bodyPr>
            <a:lstStyle/>
            <a:p>
              <a:endParaRPr lang="en-US"/>
            </a:p>
          </p:txBody>
        </p:sp>
        <p:sp>
          <p:nvSpPr>
            <p:cNvPr id="43079" name="Rectangle 85"/>
            <p:cNvSpPr>
              <a:spLocks noChangeArrowheads="1"/>
            </p:cNvSpPr>
            <p:nvPr/>
          </p:nvSpPr>
          <p:spPr bwMode="auto">
            <a:xfrm>
              <a:off x="2928" y="2544"/>
              <a:ext cx="144" cy="144"/>
            </a:xfrm>
            <a:prstGeom prst="rect">
              <a:avLst/>
            </a:prstGeom>
            <a:solidFill>
              <a:srgbClr val="006600"/>
            </a:solidFill>
            <a:ln w="9525">
              <a:noFill/>
              <a:miter lim="800000"/>
              <a:headEnd/>
              <a:tailEnd/>
            </a:ln>
          </p:spPr>
          <p:txBody>
            <a:bodyPr wrap="none" anchor="ctr">
              <a:prstTxWarp prst="textNoShape">
                <a:avLst/>
              </a:prstTxWarp>
            </a:bodyPr>
            <a:lstStyle/>
            <a:p>
              <a:endParaRPr lang="en-US"/>
            </a:p>
          </p:txBody>
        </p:sp>
        <p:sp>
          <p:nvSpPr>
            <p:cNvPr id="43080" name="Rectangle 86"/>
            <p:cNvSpPr>
              <a:spLocks noChangeArrowheads="1"/>
            </p:cNvSpPr>
            <p:nvPr/>
          </p:nvSpPr>
          <p:spPr bwMode="auto">
            <a:xfrm>
              <a:off x="2352" y="2544"/>
              <a:ext cx="144" cy="144"/>
            </a:xfrm>
            <a:prstGeom prst="rect">
              <a:avLst/>
            </a:prstGeom>
            <a:solidFill>
              <a:srgbClr val="00FF00"/>
            </a:solidFill>
            <a:ln w="9525">
              <a:noFill/>
              <a:miter lim="800000"/>
              <a:headEnd/>
              <a:tailEnd/>
            </a:ln>
          </p:spPr>
          <p:txBody>
            <a:bodyPr wrap="none" anchor="ctr">
              <a:prstTxWarp prst="textNoShape">
                <a:avLst/>
              </a:prstTxWarp>
            </a:bodyPr>
            <a:lstStyle/>
            <a:p>
              <a:endParaRPr lang="en-US"/>
            </a:p>
          </p:txBody>
        </p:sp>
        <p:sp>
          <p:nvSpPr>
            <p:cNvPr id="43081" name="Rectangle 87"/>
            <p:cNvSpPr>
              <a:spLocks noChangeArrowheads="1"/>
            </p:cNvSpPr>
            <p:nvPr/>
          </p:nvSpPr>
          <p:spPr bwMode="auto">
            <a:xfrm>
              <a:off x="2784" y="2544"/>
              <a:ext cx="144" cy="144"/>
            </a:xfrm>
            <a:prstGeom prst="rect">
              <a:avLst/>
            </a:prstGeom>
            <a:solidFill>
              <a:srgbClr val="00FF00"/>
            </a:solidFill>
            <a:ln w="9525">
              <a:noFill/>
              <a:miter lim="800000"/>
              <a:headEnd/>
              <a:tailEnd/>
            </a:ln>
          </p:spPr>
          <p:txBody>
            <a:bodyPr wrap="none" anchor="ctr">
              <a:prstTxWarp prst="textNoShape">
                <a:avLst/>
              </a:prstTxWarp>
            </a:bodyPr>
            <a:lstStyle/>
            <a:p>
              <a:endParaRPr lang="en-US"/>
            </a:p>
          </p:txBody>
        </p:sp>
        <p:sp>
          <p:nvSpPr>
            <p:cNvPr id="43082" name="Rectangle 88"/>
            <p:cNvSpPr>
              <a:spLocks noChangeArrowheads="1"/>
            </p:cNvSpPr>
            <p:nvPr/>
          </p:nvSpPr>
          <p:spPr bwMode="auto">
            <a:xfrm>
              <a:off x="2208" y="2544"/>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83" name="Rectangle 89"/>
            <p:cNvSpPr>
              <a:spLocks noChangeArrowheads="1"/>
            </p:cNvSpPr>
            <p:nvPr/>
          </p:nvSpPr>
          <p:spPr bwMode="auto">
            <a:xfrm>
              <a:off x="2496" y="2544"/>
              <a:ext cx="144" cy="144"/>
            </a:xfrm>
            <a:prstGeom prst="rect">
              <a:avLst/>
            </a:prstGeom>
            <a:solidFill>
              <a:schemeClr val="bg2"/>
            </a:solidFill>
            <a:ln w="9525">
              <a:noFill/>
              <a:miter lim="800000"/>
              <a:headEnd/>
              <a:tailEnd/>
            </a:ln>
          </p:spPr>
          <p:txBody>
            <a:bodyPr wrap="none" anchor="ctr">
              <a:prstTxWarp prst="textNoShape">
                <a:avLst/>
              </a:prstTxWarp>
            </a:bodyPr>
            <a:lstStyle/>
            <a:p>
              <a:endParaRPr lang="en-US"/>
            </a:p>
          </p:txBody>
        </p:sp>
        <p:sp>
          <p:nvSpPr>
            <p:cNvPr id="43084" name="Text Box 90"/>
            <p:cNvSpPr txBox="1">
              <a:spLocks noChangeArrowheads="1"/>
            </p:cNvSpPr>
            <p:nvPr/>
          </p:nvSpPr>
          <p:spPr bwMode="auto">
            <a:xfrm>
              <a:off x="1200" y="2544"/>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Gene 5</a:t>
              </a:r>
            </a:p>
          </p:txBody>
        </p:sp>
        <p:sp>
          <p:nvSpPr>
            <p:cNvPr id="43085" name="Rectangle 91"/>
            <p:cNvSpPr>
              <a:spLocks noChangeArrowheads="1"/>
            </p:cNvSpPr>
            <p:nvPr/>
          </p:nvSpPr>
          <p:spPr bwMode="auto">
            <a:xfrm>
              <a:off x="2064" y="2544"/>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86" name="Rectangle 92"/>
            <p:cNvSpPr>
              <a:spLocks noChangeArrowheads="1"/>
            </p:cNvSpPr>
            <p:nvPr/>
          </p:nvSpPr>
          <p:spPr bwMode="auto">
            <a:xfrm>
              <a:off x="2064" y="2544"/>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087" name="Rectangle 93"/>
            <p:cNvSpPr>
              <a:spLocks noChangeArrowheads="1"/>
            </p:cNvSpPr>
            <p:nvPr/>
          </p:nvSpPr>
          <p:spPr bwMode="auto">
            <a:xfrm>
              <a:off x="2784" y="2544"/>
              <a:ext cx="144" cy="144"/>
            </a:xfrm>
            <a:prstGeom prst="rect">
              <a:avLst/>
            </a:prstGeom>
            <a:solidFill>
              <a:srgbClr val="006600"/>
            </a:solidFill>
            <a:ln w="9525">
              <a:noFill/>
              <a:miter lim="800000"/>
              <a:headEnd/>
              <a:tailEnd/>
            </a:ln>
          </p:spPr>
          <p:txBody>
            <a:bodyPr wrap="none" anchor="ctr">
              <a:prstTxWarp prst="textNoShape">
                <a:avLst/>
              </a:prstTxWarp>
            </a:bodyPr>
            <a:lstStyle/>
            <a:p>
              <a:endParaRPr lang="en-US"/>
            </a:p>
          </p:txBody>
        </p:sp>
        <p:sp>
          <p:nvSpPr>
            <p:cNvPr id="43088" name="Rectangle 94"/>
            <p:cNvSpPr>
              <a:spLocks noChangeArrowheads="1"/>
            </p:cNvSpPr>
            <p:nvPr/>
          </p:nvSpPr>
          <p:spPr bwMode="auto">
            <a:xfrm>
              <a:off x="1776" y="2160"/>
              <a:ext cx="144" cy="144"/>
            </a:xfrm>
            <a:prstGeom prst="rect">
              <a:avLst/>
            </a:prstGeom>
            <a:solidFill>
              <a:srgbClr val="FF0000"/>
            </a:solidFill>
            <a:ln w="9525">
              <a:noFill/>
              <a:miter lim="800000"/>
              <a:headEnd/>
              <a:tailEnd/>
            </a:ln>
          </p:spPr>
          <p:txBody>
            <a:bodyPr wrap="none" anchor="ctr">
              <a:prstTxWarp prst="textNoShape">
                <a:avLst/>
              </a:prstTxWarp>
            </a:bodyPr>
            <a:lstStyle/>
            <a:p>
              <a:endParaRPr lang="en-US"/>
            </a:p>
          </p:txBody>
        </p:sp>
        <p:sp>
          <p:nvSpPr>
            <p:cNvPr id="43089" name="Rectangle 95"/>
            <p:cNvSpPr>
              <a:spLocks noChangeArrowheads="1"/>
            </p:cNvSpPr>
            <p:nvPr/>
          </p:nvSpPr>
          <p:spPr bwMode="auto">
            <a:xfrm>
              <a:off x="2928" y="1776"/>
              <a:ext cx="144" cy="144"/>
            </a:xfrm>
            <a:prstGeom prst="rect">
              <a:avLst/>
            </a:prstGeom>
            <a:solidFill>
              <a:srgbClr val="FF0000"/>
            </a:solidFill>
            <a:ln w="9525">
              <a:noFill/>
              <a:miter lim="800000"/>
              <a:headEnd/>
              <a:tailEnd/>
            </a:ln>
          </p:spPr>
          <p:txBody>
            <a:bodyPr wrap="none" anchor="ctr">
              <a:prstTxWarp prst="textNoShape">
                <a:avLst/>
              </a:prstTxWarp>
            </a:bodyPr>
            <a:lstStyle/>
            <a:p>
              <a:endParaRPr lang="en-US"/>
            </a:p>
          </p:txBody>
        </p:sp>
        <p:sp>
          <p:nvSpPr>
            <p:cNvPr id="43090" name="Rectangle 96"/>
            <p:cNvSpPr>
              <a:spLocks noChangeArrowheads="1"/>
            </p:cNvSpPr>
            <p:nvPr/>
          </p:nvSpPr>
          <p:spPr bwMode="auto">
            <a:xfrm>
              <a:off x="2640" y="2928"/>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91" name="Rectangle 97"/>
            <p:cNvSpPr>
              <a:spLocks noChangeArrowheads="1"/>
            </p:cNvSpPr>
            <p:nvPr/>
          </p:nvSpPr>
          <p:spPr bwMode="auto">
            <a:xfrm>
              <a:off x="1920" y="2928"/>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092" name="Rectangle 98"/>
            <p:cNvSpPr>
              <a:spLocks noChangeArrowheads="1"/>
            </p:cNvSpPr>
            <p:nvPr/>
          </p:nvSpPr>
          <p:spPr bwMode="auto">
            <a:xfrm>
              <a:off x="3072" y="2928"/>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093" name="Rectangle 99"/>
            <p:cNvSpPr>
              <a:spLocks noChangeArrowheads="1"/>
            </p:cNvSpPr>
            <p:nvPr/>
          </p:nvSpPr>
          <p:spPr bwMode="auto">
            <a:xfrm>
              <a:off x="1776" y="2928"/>
              <a:ext cx="144" cy="144"/>
            </a:xfrm>
            <a:prstGeom prst="rect">
              <a:avLst/>
            </a:prstGeom>
            <a:solidFill>
              <a:srgbClr val="006600"/>
            </a:solidFill>
            <a:ln w="9525">
              <a:noFill/>
              <a:miter lim="800000"/>
              <a:headEnd/>
              <a:tailEnd/>
            </a:ln>
          </p:spPr>
          <p:txBody>
            <a:bodyPr wrap="none" anchor="ctr">
              <a:prstTxWarp prst="textNoShape">
                <a:avLst/>
              </a:prstTxWarp>
            </a:bodyPr>
            <a:lstStyle/>
            <a:p>
              <a:endParaRPr lang="en-US"/>
            </a:p>
          </p:txBody>
        </p:sp>
        <p:sp>
          <p:nvSpPr>
            <p:cNvPr id="43094" name="Rectangle 100"/>
            <p:cNvSpPr>
              <a:spLocks noChangeArrowheads="1"/>
            </p:cNvSpPr>
            <p:nvPr/>
          </p:nvSpPr>
          <p:spPr bwMode="auto">
            <a:xfrm>
              <a:off x="2928" y="2928"/>
              <a:ext cx="144" cy="144"/>
            </a:xfrm>
            <a:prstGeom prst="rect">
              <a:avLst/>
            </a:prstGeom>
            <a:solidFill>
              <a:srgbClr val="006600"/>
            </a:solidFill>
            <a:ln w="9525">
              <a:noFill/>
              <a:miter lim="800000"/>
              <a:headEnd/>
              <a:tailEnd/>
            </a:ln>
          </p:spPr>
          <p:txBody>
            <a:bodyPr wrap="none" anchor="ctr">
              <a:prstTxWarp prst="textNoShape">
                <a:avLst/>
              </a:prstTxWarp>
            </a:bodyPr>
            <a:lstStyle/>
            <a:p>
              <a:endParaRPr lang="en-US"/>
            </a:p>
          </p:txBody>
        </p:sp>
        <p:sp>
          <p:nvSpPr>
            <p:cNvPr id="43095" name="Rectangle 101"/>
            <p:cNvSpPr>
              <a:spLocks noChangeArrowheads="1"/>
            </p:cNvSpPr>
            <p:nvPr/>
          </p:nvSpPr>
          <p:spPr bwMode="auto">
            <a:xfrm>
              <a:off x="2352" y="2928"/>
              <a:ext cx="144" cy="144"/>
            </a:xfrm>
            <a:prstGeom prst="rect">
              <a:avLst/>
            </a:prstGeom>
            <a:solidFill>
              <a:srgbClr val="00FF00"/>
            </a:solidFill>
            <a:ln w="9525">
              <a:noFill/>
              <a:miter lim="800000"/>
              <a:headEnd/>
              <a:tailEnd/>
            </a:ln>
          </p:spPr>
          <p:txBody>
            <a:bodyPr wrap="none" anchor="ctr">
              <a:prstTxWarp prst="textNoShape">
                <a:avLst/>
              </a:prstTxWarp>
            </a:bodyPr>
            <a:lstStyle/>
            <a:p>
              <a:endParaRPr lang="en-US"/>
            </a:p>
          </p:txBody>
        </p:sp>
        <p:sp>
          <p:nvSpPr>
            <p:cNvPr id="43096" name="Rectangle 102"/>
            <p:cNvSpPr>
              <a:spLocks noChangeArrowheads="1"/>
            </p:cNvSpPr>
            <p:nvPr/>
          </p:nvSpPr>
          <p:spPr bwMode="auto">
            <a:xfrm>
              <a:off x="2784" y="2928"/>
              <a:ext cx="144" cy="144"/>
            </a:xfrm>
            <a:prstGeom prst="rect">
              <a:avLst/>
            </a:prstGeom>
            <a:solidFill>
              <a:srgbClr val="00FF00"/>
            </a:solidFill>
            <a:ln w="9525">
              <a:noFill/>
              <a:miter lim="800000"/>
              <a:headEnd/>
              <a:tailEnd/>
            </a:ln>
          </p:spPr>
          <p:txBody>
            <a:bodyPr wrap="none" anchor="ctr">
              <a:prstTxWarp prst="textNoShape">
                <a:avLst/>
              </a:prstTxWarp>
            </a:bodyPr>
            <a:lstStyle/>
            <a:p>
              <a:endParaRPr lang="en-US"/>
            </a:p>
          </p:txBody>
        </p:sp>
        <p:sp>
          <p:nvSpPr>
            <p:cNvPr id="43097" name="Rectangle 103"/>
            <p:cNvSpPr>
              <a:spLocks noChangeArrowheads="1"/>
            </p:cNvSpPr>
            <p:nvPr/>
          </p:nvSpPr>
          <p:spPr bwMode="auto">
            <a:xfrm>
              <a:off x="2208" y="2928"/>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98" name="Rectangle 104"/>
            <p:cNvSpPr>
              <a:spLocks noChangeArrowheads="1"/>
            </p:cNvSpPr>
            <p:nvPr/>
          </p:nvSpPr>
          <p:spPr bwMode="auto">
            <a:xfrm>
              <a:off x="2496" y="2928"/>
              <a:ext cx="144" cy="144"/>
            </a:xfrm>
            <a:prstGeom prst="rect">
              <a:avLst/>
            </a:prstGeom>
            <a:solidFill>
              <a:srgbClr val="C0C0C0"/>
            </a:solidFill>
            <a:ln w="9525">
              <a:noFill/>
              <a:miter lim="800000"/>
              <a:headEnd/>
              <a:tailEnd/>
            </a:ln>
          </p:spPr>
          <p:txBody>
            <a:bodyPr wrap="none" anchor="ctr">
              <a:prstTxWarp prst="textNoShape">
                <a:avLst/>
              </a:prstTxWarp>
            </a:bodyPr>
            <a:lstStyle/>
            <a:p>
              <a:endParaRPr lang="en-US"/>
            </a:p>
          </p:txBody>
        </p:sp>
        <p:sp>
          <p:nvSpPr>
            <p:cNvPr id="43099" name="Text Box 105"/>
            <p:cNvSpPr txBox="1">
              <a:spLocks noChangeArrowheads="1"/>
            </p:cNvSpPr>
            <p:nvPr/>
          </p:nvSpPr>
          <p:spPr bwMode="auto">
            <a:xfrm>
              <a:off x="1200" y="2928"/>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Gene 10,000</a:t>
              </a:r>
            </a:p>
          </p:txBody>
        </p:sp>
        <p:sp>
          <p:nvSpPr>
            <p:cNvPr id="43100" name="Rectangle 106"/>
            <p:cNvSpPr>
              <a:spLocks noChangeArrowheads="1"/>
            </p:cNvSpPr>
            <p:nvPr/>
          </p:nvSpPr>
          <p:spPr bwMode="auto">
            <a:xfrm>
              <a:off x="2064" y="2928"/>
              <a:ext cx="144" cy="144"/>
            </a:xfrm>
            <a:prstGeom prst="rect">
              <a:avLst/>
            </a:prstGeom>
            <a:solidFill>
              <a:srgbClr val="009900"/>
            </a:solidFill>
            <a:ln w="9525">
              <a:noFill/>
              <a:miter lim="800000"/>
              <a:headEnd/>
              <a:tailEnd/>
            </a:ln>
          </p:spPr>
          <p:txBody>
            <a:bodyPr wrap="none" anchor="ctr">
              <a:prstTxWarp prst="textNoShape">
                <a:avLst/>
              </a:prstTxWarp>
            </a:bodyPr>
            <a:lstStyle/>
            <a:p>
              <a:endParaRPr lang="en-US"/>
            </a:p>
          </p:txBody>
        </p:sp>
        <p:sp>
          <p:nvSpPr>
            <p:cNvPr id="43101" name="Text Box 107"/>
            <p:cNvSpPr txBox="1">
              <a:spLocks noChangeArrowheads="1"/>
            </p:cNvSpPr>
            <p:nvPr/>
          </p:nvSpPr>
          <p:spPr bwMode="auto">
            <a:xfrm rot="5400000">
              <a:off x="1277" y="2707"/>
              <a:ext cx="212" cy="173"/>
            </a:xfrm>
            <a:prstGeom prst="rect">
              <a:avLst/>
            </a:prstGeom>
            <a:noFill/>
            <a:ln w="9525">
              <a:noFill/>
              <a:miter lim="800000"/>
              <a:headEnd/>
              <a:tailEnd/>
            </a:ln>
          </p:spPr>
          <p:txBody>
            <a:bodyPr wrap="none">
              <a:prstTxWarp prst="textNoShape">
                <a:avLst/>
              </a:prstTxWarp>
              <a:spAutoFit/>
            </a:bodyPr>
            <a:lstStyle/>
            <a:p>
              <a:pPr algn="ctr" eaLnBrk="1" hangingPunct="1"/>
              <a:r>
                <a:rPr lang="en-US" sz="1200" b="1">
                  <a:latin typeface="Arial" pitchFamily="1" charset="0"/>
                </a:rPr>
                <a:t>…</a:t>
              </a:r>
            </a:p>
          </p:txBody>
        </p:sp>
        <p:sp>
          <p:nvSpPr>
            <p:cNvPr id="43102" name="Text Box 108"/>
            <p:cNvSpPr txBox="1">
              <a:spLocks noChangeArrowheads="1"/>
            </p:cNvSpPr>
            <p:nvPr/>
          </p:nvSpPr>
          <p:spPr bwMode="auto">
            <a:xfrm rot="5400000">
              <a:off x="2381" y="2707"/>
              <a:ext cx="212" cy="173"/>
            </a:xfrm>
            <a:prstGeom prst="rect">
              <a:avLst/>
            </a:prstGeom>
            <a:noFill/>
            <a:ln w="9525">
              <a:noFill/>
              <a:miter lim="800000"/>
              <a:headEnd/>
              <a:tailEnd/>
            </a:ln>
          </p:spPr>
          <p:txBody>
            <a:bodyPr wrap="none">
              <a:prstTxWarp prst="textNoShape">
                <a:avLst/>
              </a:prstTxWarp>
              <a:spAutoFit/>
            </a:bodyPr>
            <a:lstStyle/>
            <a:p>
              <a:pPr algn="ctr" eaLnBrk="1" hangingPunct="1"/>
              <a:r>
                <a:rPr lang="en-US" sz="1200" b="1">
                  <a:latin typeface="Arial" pitchFamily="1" charset="0"/>
                </a:rPr>
                <a:t>…</a:t>
              </a:r>
            </a:p>
          </p:txBody>
        </p:sp>
      </p:grpSp>
      <p:sp>
        <p:nvSpPr>
          <p:cNvPr id="43013" name="Line 109"/>
          <p:cNvSpPr>
            <a:spLocks noChangeShapeType="1"/>
          </p:cNvSpPr>
          <p:nvPr/>
        </p:nvSpPr>
        <p:spPr bwMode="auto">
          <a:xfrm>
            <a:off x="228600" y="1143000"/>
            <a:ext cx="8610600" cy="1588"/>
          </a:xfrm>
          <a:prstGeom prst="line">
            <a:avLst/>
          </a:prstGeom>
          <a:noFill/>
          <a:ln w="28575">
            <a:solidFill>
              <a:srgbClr val="AB4114"/>
            </a:solidFill>
            <a:round/>
            <a:headEnd/>
            <a:tailEnd/>
          </a:ln>
        </p:spPr>
        <p:txBody>
          <a:bodyPr wrap="none" anchor="ctr">
            <a:prstTxWarp prst="textNoShape">
              <a:avLst/>
            </a:prstTxWarp>
          </a:bodyPr>
          <a:lstStyle/>
          <a:p>
            <a:endParaRPr lang="en-US"/>
          </a:p>
        </p:txBody>
      </p:sp>
      <p:sp>
        <p:nvSpPr>
          <p:cNvPr id="43014" name="Text Box 113"/>
          <p:cNvSpPr txBox="1">
            <a:spLocks noChangeArrowheads="1"/>
          </p:cNvSpPr>
          <p:nvPr/>
        </p:nvSpPr>
        <p:spPr bwMode="auto">
          <a:xfrm>
            <a:off x="457200" y="4419600"/>
            <a:ext cx="8382000" cy="830263"/>
          </a:xfrm>
          <a:prstGeom prst="rect">
            <a:avLst/>
          </a:prstGeom>
          <a:noFill/>
          <a:ln w="9525">
            <a:noFill/>
            <a:miter lim="800000"/>
            <a:headEnd/>
            <a:tailEnd/>
          </a:ln>
        </p:spPr>
        <p:txBody>
          <a:bodyPr>
            <a:prstTxWarp prst="textNoShape">
              <a:avLst/>
            </a:prstTxWarp>
            <a:spAutoFit/>
          </a:bodyPr>
          <a:lstStyle/>
          <a:p>
            <a:r>
              <a:rPr lang="en-US">
                <a:solidFill>
                  <a:srgbClr val="000090"/>
                </a:solidFill>
              </a:rPr>
              <a:t>A separate microarray experiment is performed using mRNA isolated from each different “condition”, e.g.:</a:t>
            </a:r>
          </a:p>
        </p:txBody>
      </p:sp>
      <p:sp>
        <p:nvSpPr>
          <p:cNvPr id="43015" name="Rectangle 114"/>
          <p:cNvSpPr>
            <a:spLocks noChangeArrowheads="1"/>
          </p:cNvSpPr>
          <p:nvPr/>
        </p:nvSpPr>
        <p:spPr bwMode="auto">
          <a:xfrm>
            <a:off x="457200" y="5181600"/>
            <a:ext cx="8534400" cy="1616075"/>
          </a:xfrm>
          <a:prstGeom prst="rect">
            <a:avLst/>
          </a:prstGeom>
          <a:noFill/>
          <a:ln w="9525">
            <a:noFill/>
            <a:miter lim="800000"/>
            <a:headEnd/>
            <a:tailEnd/>
          </a:ln>
        </p:spPr>
        <p:txBody>
          <a:bodyPr>
            <a:prstTxWarp prst="textNoShape">
              <a:avLst/>
            </a:prstTxWarp>
            <a:spAutoFit/>
          </a:bodyPr>
          <a:lstStyle/>
          <a:p>
            <a:pPr marL="228600" indent="-228600">
              <a:buFontTx/>
              <a:buChar char="•"/>
            </a:pPr>
            <a:r>
              <a:rPr lang="en-US" sz="2000"/>
              <a:t>Developmental time course</a:t>
            </a:r>
          </a:p>
          <a:p>
            <a:pPr marL="228600" indent="-228600">
              <a:buFontTx/>
              <a:buChar char="•"/>
            </a:pPr>
            <a:r>
              <a:rPr lang="en-US" sz="2000"/>
              <a:t>Time course after exposure to some environmental stimulus (chemical, light/dark, etc.)</a:t>
            </a:r>
          </a:p>
          <a:p>
            <a:pPr marL="228600" indent="-228600">
              <a:buFontTx/>
              <a:buChar char="•"/>
            </a:pPr>
            <a:r>
              <a:rPr lang="en-US" sz="2000"/>
              <a:t>Different tissues</a:t>
            </a:r>
          </a:p>
          <a:p>
            <a:pPr marL="228600" indent="-228600">
              <a:buFontTx/>
              <a:buChar char="•"/>
            </a:pPr>
            <a:r>
              <a:rPr lang="en-US" sz="2000"/>
              <a:t>Normal vs. diseased tissue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9082"/>
            <a:ext cx="8229600" cy="1143000"/>
          </a:xfrm>
        </p:spPr>
        <p:txBody>
          <a:bodyPr/>
          <a:lstStyle/>
          <a:p>
            <a:r>
              <a:rPr lang="en-US" dirty="0"/>
              <a:t>Standard Format (MIAME)</a:t>
            </a:r>
          </a:p>
        </p:txBody>
      </p:sp>
      <p:pic>
        <p:nvPicPr>
          <p:cNvPr id="6" name="Content Placeholder 5" descr="Screen shot 2012-02-22 at 11.56.22 PM.png"/>
          <p:cNvPicPr>
            <a:picLocks noGrp="1" noChangeAspect="1"/>
          </p:cNvPicPr>
          <p:nvPr>
            <p:ph sz="quarter" idx="1"/>
          </p:nvPr>
        </p:nvPicPr>
        <p:blipFill>
          <a:blip r:embed="rId2"/>
          <a:srcRect l="-22240" r="-22240"/>
          <a:stretch>
            <a:fillRect/>
          </a:stretch>
        </p:blipFill>
        <p:spPr>
          <a:xfrm>
            <a:off x="-728783" y="983918"/>
            <a:ext cx="9360773" cy="5148064"/>
          </a:xfrm>
        </p:spPr>
      </p:pic>
      <p:sp>
        <p:nvSpPr>
          <p:cNvPr id="5" name="TextBox 4"/>
          <p:cNvSpPr txBox="1"/>
          <p:nvPr/>
        </p:nvSpPr>
        <p:spPr>
          <a:xfrm>
            <a:off x="457200" y="6459144"/>
            <a:ext cx="5069003" cy="369332"/>
          </a:xfrm>
          <a:prstGeom prst="rect">
            <a:avLst/>
          </a:prstGeom>
          <a:noFill/>
        </p:spPr>
        <p:txBody>
          <a:bodyPr wrap="none" rtlCol="0">
            <a:spAutoFit/>
          </a:bodyPr>
          <a:lstStyle/>
          <a:p>
            <a:r>
              <a:rPr lang="en-US" dirty="0"/>
              <a:t>http://</a:t>
            </a:r>
            <a:r>
              <a:rPr lang="en-US" dirty="0" err="1"/>
              <a:t>www.ncbi.nlm.nih.gov/geo/info/MIAME.html</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Databases</a:t>
            </a:r>
          </a:p>
        </p:txBody>
      </p:sp>
      <p:sp>
        <p:nvSpPr>
          <p:cNvPr id="4" name="Content Placeholder 3"/>
          <p:cNvSpPr>
            <a:spLocks noGrp="1"/>
          </p:cNvSpPr>
          <p:nvPr>
            <p:ph sz="quarter" idx="1"/>
          </p:nvPr>
        </p:nvSpPr>
        <p:spPr/>
        <p:txBody>
          <a:bodyPr/>
          <a:lstStyle/>
          <a:p>
            <a:r>
              <a:rPr lang="en-US" dirty="0"/>
              <a:t>Microarray Data</a:t>
            </a:r>
          </a:p>
          <a:p>
            <a:pPr lvl="1"/>
            <a:r>
              <a:rPr lang="en-US" dirty="0"/>
              <a:t>NCBI GEO (Gene Expression Omnibus)</a:t>
            </a:r>
          </a:p>
          <a:p>
            <a:pPr lvl="1"/>
            <a:r>
              <a:rPr lang="en-US" dirty="0" err="1"/>
              <a:t>ArrayExpress</a:t>
            </a:r>
            <a:endParaRPr lang="en-US" dirty="0"/>
          </a:p>
          <a:p>
            <a:r>
              <a:rPr lang="en-US" dirty="0"/>
              <a:t>RNA-</a:t>
            </a:r>
            <a:r>
              <a:rPr lang="en-US" dirty="0" err="1"/>
              <a:t>seq</a:t>
            </a:r>
            <a:endParaRPr lang="en-US" dirty="0"/>
          </a:p>
          <a:p>
            <a:pPr lvl="1"/>
            <a:r>
              <a:rPr lang="en-US" dirty="0"/>
              <a:t>NCBI SRA (Sequence Read Archive)</a:t>
            </a:r>
          </a:p>
          <a:p>
            <a:pPr lvl="1"/>
            <a:r>
              <a:rPr lang="en-US" dirty="0"/>
              <a:t>ENA (European Nucleotide Archive)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 Expression Omnibus Repository (GEO)</a:t>
            </a:r>
          </a:p>
        </p:txBody>
      </p:sp>
      <p:sp>
        <p:nvSpPr>
          <p:cNvPr id="5" name="Content Placeholder 4"/>
          <p:cNvSpPr>
            <a:spLocks noGrp="1"/>
          </p:cNvSpPr>
          <p:nvPr>
            <p:ph sz="quarter" idx="1"/>
          </p:nvPr>
        </p:nvSpPr>
        <p:spPr/>
        <p:txBody>
          <a:bodyPr>
            <a:normAutofit/>
          </a:bodyPr>
          <a:lstStyle/>
          <a:p>
            <a:r>
              <a:rPr lang="en-US" dirty="0">
                <a:hlinkClick r:id="rId2"/>
              </a:rPr>
              <a:t>http://www.ncbi.nlm.nih.gov/geo/</a:t>
            </a:r>
            <a:endParaRPr lang="en-US" dirty="0"/>
          </a:p>
          <a:p>
            <a:endParaRPr lang="en-US" dirty="0"/>
          </a:p>
          <a:p>
            <a:r>
              <a:rPr lang="en-US" dirty="0"/>
              <a:t>Platform – information regarding the technology used (</a:t>
            </a:r>
            <a:r>
              <a:rPr lang="en-US" dirty="0">
                <a:solidFill>
                  <a:srgbClr val="D16349"/>
                </a:solidFill>
              </a:rPr>
              <a:t>GPLXXXX</a:t>
            </a:r>
            <a:r>
              <a:rPr lang="en-US" dirty="0"/>
              <a:t>)</a:t>
            </a:r>
          </a:p>
          <a:p>
            <a:r>
              <a:rPr lang="en-US" dirty="0"/>
              <a:t>Sample – information submitted by the experimenter regarding the conditions and manipulations (</a:t>
            </a:r>
            <a:r>
              <a:rPr lang="en-US" dirty="0">
                <a:solidFill>
                  <a:srgbClr val="D16349"/>
                </a:solidFill>
              </a:rPr>
              <a:t>GSMXXXX</a:t>
            </a:r>
            <a:r>
              <a:rPr lang="en-US" dirty="0"/>
              <a:t>)</a:t>
            </a:r>
          </a:p>
          <a:p>
            <a:r>
              <a:rPr lang="en-US" dirty="0"/>
              <a:t>Series – Samples are linked with series which defines the entire dataset (</a:t>
            </a:r>
            <a:r>
              <a:rPr lang="en-US" dirty="0">
                <a:solidFill>
                  <a:srgbClr val="D16349"/>
                </a:solidFill>
              </a:rPr>
              <a:t>GSEXXX</a:t>
            </a:r>
            <a:r>
              <a:rPr lang="en-US" dirty="0"/>
              <a:t>)</a:t>
            </a:r>
          </a:p>
          <a:p>
            <a:r>
              <a:rPr lang="en-US" dirty="0"/>
              <a:t>GEO Dataset – GEO sample information collected by GEO staff. Can be used to compare with other datasets.</a:t>
            </a:r>
          </a:p>
          <a:p>
            <a:endParaRPr lang="en-US" dirty="0"/>
          </a:p>
          <a:p>
            <a:endParaRPr lang="en-US" dirty="0"/>
          </a:p>
        </p:txBody>
      </p:sp>
    </p:spTree>
    <p:extLst>
      <p:ext uri="{BB962C8B-B14F-4D97-AF65-F5344CB8AC3E}">
        <p14:creationId xmlns:p14="http://schemas.microsoft.com/office/powerpoint/2010/main" val="382444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GEOquery</a:t>
            </a:r>
            <a:r>
              <a:rPr lang="en-US" dirty="0"/>
              <a:t> Package</a:t>
            </a:r>
          </a:p>
        </p:txBody>
      </p:sp>
      <p:sp>
        <p:nvSpPr>
          <p:cNvPr id="4" name="TextBox 3"/>
          <p:cNvSpPr txBox="1"/>
          <p:nvPr/>
        </p:nvSpPr>
        <p:spPr>
          <a:xfrm>
            <a:off x="841208" y="1910930"/>
            <a:ext cx="7339940" cy="440120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latin typeface="Courier"/>
                <a:cs typeface="Courier"/>
              </a:rPr>
              <a:t>&gt;</a:t>
            </a:r>
            <a:r>
              <a:rPr lang="en-US" sz="2000" dirty="0" err="1">
                <a:solidFill>
                  <a:schemeClr val="tx1"/>
                </a:solidFill>
                <a:latin typeface="Courier"/>
                <a:cs typeface="Courier"/>
              </a:rPr>
              <a:t>source(“http://bioconductor.org/biocLite.R</a:t>
            </a:r>
            <a:r>
              <a:rPr lang="en-US" sz="2000" dirty="0">
                <a:solidFill>
                  <a:schemeClr val="tx1"/>
                </a:solidFill>
                <a:latin typeface="Courier"/>
                <a:cs typeface="Courier"/>
              </a:rPr>
              <a:t>”)</a:t>
            </a:r>
          </a:p>
          <a:p>
            <a:r>
              <a:rPr lang="en-US" sz="2000" dirty="0">
                <a:solidFill>
                  <a:schemeClr val="tx1"/>
                </a:solidFill>
                <a:latin typeface="Courier"/>
                <a:cs typeface="Courier"/>
              </a:rPr>
              <a:t>&gt;</a:t>
            </a:r>
            <a:r>
              <a:rPr lang="en-US" sz="2000" dirty="0" err="1">
                <a:solidFill>
                  <a:schemeClr val="tx1"/>
                </a:solidFill>
                <a:latin typeface="Courier"/>
                <a:cs typeface="Courier"/>
              </a:rPr>
              <a:t>biocLite(“GEOquery</a:t>
            </a:r>
            <a:r>
              <a:rPr lang="en-US" sz="2000" dirty="0">
                <a:solidFill>
                  <a:schemeClr val="tx1"/>
                </a:solidFill>
                <a:latin typeface="Courier"/>
                <a:cs typeface="Courier"/>
              </a:rPr>
              <a:t>”)</a:t>
            </a:r>
          </a:p>
          <a:p>
            <a:r>
              <a:rPr lang="en-US" sz="2000" dirty="0">
                <a:solidFill>
                  <a:schemeClr val="tx1"/>
                </a:solidFill>
                <a:latin typeface="Courier"/>
                <a:cs typeface="Courier"/>
              </a:rPr>
              <a:t>&gt;</a:t>
            </a:r>
            <a:r>
              <a:rPr lang="en-US" sz="2000" dirty="0" err="1">
                <a:solidFill>
                  <a:schemeClr val="tx1"/>
                </a:solidFill>
                <a:latin typeface="Courier"/>
                <a:cs typeface="Courier"/>
              </a:rPr>
              <a:t>library(“GEOquery</a:t>
            </a:r>
            <a:r>
              <a:rPr lang="en-US" sz="2000" dirty="0">
                <a:solidFill>
                  <a:schemeClr val="tx1"/>
                </a:solidFill>
                <a:latin typeface="Courier"/>
                <a:cs typeface="Courier"/>
              </a:rPr>
              <a:t>”)</a:t>
            </a:r>
          </a:p>
          <a:p>
            <a:endParaRPr lang="en-US" sz="2000" dirty="0">
              <a:solidFill>
                <a:schemeClr val="tx1"/>
              </a:solidFill>
              <a:latin typeface="Courier"/>
              <a:cs typeface="Courier"/>
            </a:endParaRPr>
          </a:p>
          <a:p>
            <a:r>
              <a:rPr lang="en-US" sz="2000" dirty="0">
                <a:solidFill>
                  <a:schemeClr val="tx1"/>
                </a:solidFill>
                <a:latin typeface="Courier"/>
                <a:cs typeface="Courier"/>
              </a:rPr>
              <a:t>&gt;gds&lt;-getGEO(“GDS2084”)</a:t>
            </a:r>
          </a:p>
          <a:p>
            <a:r>
              <a:rPr lang="en-US" sz="2000" dirty="0">
                <a:solidFill>
                  <a:schemeClr val="tx1"/>
                </a:solidFill>
                <a:latin typeface="Courier"/>
                <a:cs typeface="Courier"/>
              </a:rPr>
              <a:t>&gt;</a:t>
            </a:r>
            <a:r>
              <a:rPr lang="en-US" sz="2000" dirty="0" err="1">
                <a:solidFill>
                  <a:schemeClr val="tx1"/>
                </a:solidFill>
                <a:latin typeface="Courier"/>
                <a:cs typeface="Courier"/>
              </a:rPr>
              <a:t>Meta(gds</a:t>
            </a:r>
            <a:r>
              <a:rPr lang="en-US" sz="2000" dirty="0">
                <a:solidFill>
                  <a:schemeClr val="tx1"/>
                </a:solidFill>
                <a:latin typeface="Courier"/>
                <a:cs typeface="Courier"/>
              </a:rPr>
              <a:t>)</a:t>
            </a:r>
          </a:p>
          <a:p>
            <a:r>
              <a:rPr lang="en-US" sz="2000" dirty="0">
                <a:solidFill>
                  <a:schemeClr val="tx1"/>
                </a:solidFill>
                <a:latin typeface="Courier"/>
                <a:cs typeface="Courier"/>
              </a:rPr>
              <a:t>&gt;</a:t>
            </a:r>
            <a:r>
              <a:rPr lang="en-US" sz="2000" dirty="0" err="1">
                <a:solidFill>
                  <a:schemeClr val="tx1"/>
                </a:solidFill>
                <a:latin typeface="Courier"/>
                <a:cs typeface="Courier"/>
              </a:rPr>
              <a:t>head(Table(gds</a:t>
            </a:r>
            <a:r>
              <a:rPr lang="en-US" sz="2000" dirty="0">
                <a:solidFill>
                  <a:schemeClr val="tx1"/>
                </a:solidFill>
                <a:latin typeface="Courier"/>
                <a:cs typeface="Courier"/>
              </a:rPr>
              <a:t>))</a:t>
            </a:r>
          </a:p>
          <a:p>
            <a:r>
              <a:rPr lang="en-US" sz="2000" dirty="0">
                <a:solidFill>
                  <a:schemeClr val="tx1"/>
                </a:solidFill>
                <a:latin typeface="Courier"/>
                <a:cs typeface="Courier"/>
              </a:rPr>
              <a:t>&gt;</a:t>
            </a:r>
            <a:r>
              <a:rPr lang="en-US" sz="2000" dirty="0" err="1">
                <a:solidFill>
                  <a:schemeClr val="tx1"/>
                </a:solidFill>
                <a:latin typeface="Courier"/>
                <a:cs typeface="Courier"/>
              </a:rPr>
              <a:t>Columns(gds</a:t>
            </a:r>
            <a:r>
              <a:rPr lang="en-US" sz="2000" dirty="0">
                <a:solidFill>
                  <a:schemeClr val="tx1"/>
                </a:solidFill>
                <a:latin typeface="Courier"/>
                <a:cs typeface="Courier"/>
              </a:rPr>
              <a:t>)</a:t>
            </a:r>
          </a:p>
          <a:p>
            <a:endParaRPr lang="en-US" sz="2000" dirty="0">
              <a:solidFill>
                <a:schemeClr val="tx1"/>
              </a:solidFill>
              <a:latin typeface="Courier"/>
              <a:cs typeface="Courier"/>
            </a:endParaRPr>
          </a:p>
          <a:p>
            <a:r>
              <a:rPr lang="en-US" sz="2000" dirty="0">
                <a:solidFill>
                  <a:schemeClr val="tx1"/>
                </a:solidFill>
                <a:latin typeface="Courier"/>
                <a:cs typeface="Courier"/>
              </a:rPr>
              <a:t>&gt;</a:t>
            </a:r>
            <a:r>
              <a:rPr lang="en-US" sz="2000" dirty="0" err="1">
                <a:solidFill>
                  <a:schemeClr val="tx1"/>
                </a:solidFill>
                <a:latin typeface="Courier"/>
                <a:cs typeface="Courier"/>
              </a:rPr>
              <a:t>gsm</a:t>
            </a:r>
            <a:r>
              <a:rPr lang="en-US" sz="2000" dirty="0">
                <a:solidFill>
                  <a:schemeClr val="tx1"/>
                </a:solidFill>
                <a:latin typeface="Courier"/>
                <a:cs typeface="Courier"/>
              </a:rPr>
              <a:t>&lt;-getGEO(“GSM114841”)</a:t>
            </a:r>
          </a:p>
          <a:p>
            <a:r>
              <a:rPr lang="en-US" sz="2000" dirty="0">
                <a:solidFill>
                  <a:schemeClr val="tx1"/>
                </a:solidFill>
                <a:latin typeface="Courier"/>
                <a:cs typeface="Courier"/>
              </a:rPr>
              <a:t>&gt;</a:t>
            </a:r>
            <a:r>
              <a:rPr lang="en-US" sz="2000" dirty="0" err="1">
                <a:solidFill>
                  <a:schemeClr val="tx1"/>
                </a:solidFill>
                <a:latin typeface="Courier"/>
                <a:cs typeface="Courier"/>
              </a:rPr>
              <a:t>Meta(gsm</a:t>
            </a:r>
            <a:r>
              <a:rPr lang="en-US" sz="2000" dirty="0">
                <a:solidFill>
                  <a:schemeClr val="tx1"/>
                </a:solidFill>
                <a:latin typeface="Courier"/>
                <a:cs typeface="Courier"/>
              </a:rPr>
              <a:t>)</a:t>
            </a:r>
          </a:p>
          <a:p>
            <a:r>
              <a:rPr lang="en-US" sz="2000" dirty="0">
                <a:solidFill>
                  <a:schemeClr val="tx1"/>
                </a:solidFill>
                <a:latin typeface="Courier"/>
                <a:cs typeface="Courier"/>
              </a:rPr>
              <a:t>&gt;</a:t>
            </a:r>
            <a:r>
              <a:rPr lang="en-US" sz="2000" dirty="0" err="1">
                <a:solidFill>
                  <a:schemeClr val="tx1"/>
                </a:solidFill>
                <a:latin typeface="Courier"/>
                <a:cs typeface="Courier"/>
              </a:rPr>
              <a:t>Columns(gsm</a:t>
            </a:r>
            <a:r>
              <a:rPr lang="en-US" sz="2000" dirty="0">
                <a:solidFill>
                  <a:schemeClr val="tx1"/>
                </a:solidFill>
                <a:latin typeface="Courier"/>
                <a:cs typeface="Courier"/>
              </a:rPr>
              <a:t>)</a:t>
            </a:r>
          </a:p>
          <a:p>
            <a:r>
              <a:rPr lang="en-US" sz="2000" dirty="0">
                <a:solidFill>
                  <a:schemeClr val="tx1"/>
                </a:solidFill>
                <a:latin typeface="Courier"/>
                <a:cs typeface="Courier"/>
              </a:rPr>
              <a:t>&gt;</a:t>
            </a:r>
            <a:r>
              <a:rPr lang="en-US" sz="2000" dirty="0" err="1">
                <a:solidFill>
                  <a:schemeClr val="tx1"/>
                </a:solidFill>
                <a:latin typeface="Courier"/>
                <a:cs typeface="Courier"/>
              </a:rPr>
              <a:t>head(Table(gsm</a:t>
            </a:r>
            <a:r>
              <a:rPr lang="en-US" sz="2000" dirty="0">
                <a:solidFill>
                  <a:schemeClr val="tx1"/>
                </a:solidFill>
                <a:latin typeface="Courier"/>
                <a:cs typeface="Courier"/>
              </a:rPr>
              <a:t>)</a:t>
            </a:r>
          </a:p>
          <a:p>
            <a:endParaRPr lang="en-US" sz="2000" dirty="0">
              <a:solidFill>
                <a:schemeClr val="tx1"/>
              </a:solidFill>
              <a:latin typeface="Courier"/>
              <a:cs typeface="Courier"/>
            </a:endParaRPr>
          </a:p>
        </p:txBody>
      </p:sp>
    </p:spTree>
    <p:extLst>
      <p:ext uri="{BB962C8B-B14F-4D97-AF65-F5344CB8AC3E}">
        <p14:creationId xmlns:p14="http://schemas.microsoft.com/office/powerpoint/2010/main" val="4017252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ea typeface="ＭＳ Ｐゴシック" pitchFamily="1" charset="-128"/>
                <a:cs typeface="ＭＳ Ｐゴシック" pitchFamily="1" charset="-128"/>
              </a:rPr>
              <a:t>Different Utilities for Deep-Seq</a:t>
            </a:r>
          </a:p>
        </p:txBody>
      </p:sp>
      <p:sp>
        <p:nvSpPr>
          <p:cNvPr id="16387" name="Content Placeholder 2"/>
          <p:cNvSpPr>
            <a:spLocks noGrp="1"/>
          </p:cNvSpPr>
          <p:nvPr>
            <p:ph sz="quarter" idx="1"/>
          </p:nvPr>
        </p:nvSpPr>
        <p:spPr/>
        <p:txBody>
          <a:bodyPr/>
          <a:lstStyle/>
          <a:p>
            <a:pPr eaLnBrk="1" hangingPunct="1"/>
            <a:r>
              <a:rPr lang="en-US" dirty="0">
                <a:ea typeface="ＭＳ Ｐゴシック" pitchFamily="1" charset="-128"/>
                <a:cs typeface="ＭＳ Ｐゴシック" pitchFamily="1" charset="-128"/>
              </a:rPr>
              <a:t>RNA-</a:t>
            </a:r>
            <a:r>
              <a:rPr lang="en-US" dirty="0" err="1">
                <a:ea typeface="ＭＳ Ｐゴシック" pitchFamily="1" charset="-128"/>
                <a:cs typeface="ＭＳ Ｐゴシック" pitchFamily="1" charset="-128"/>
              </a:rPr>
              <a:t>seq</a:t>
            </a:r>
            <a:r>
              <a:rPr lang="en-US" dirty="0">
                <a:ea typeface="ＭＳ Ｐゴシック" pitchFamily="1" charset="-128"/>
                <a:cs typeface="ＭＳ Ｐゴシック" pitchFamily="1" charset="-128"/>
              </a:rPr>
              <a:t> </a:t>
            </a:r>
          </a:p>
          <a:p>
            <a:pPr lvl="1" eaLnBrk="1" hangingPunct="1"/>
            <a:r>
              <a:rPr lang="en-US" dirty="0"/>
              <a:t>Sequencing equivalent to Microarray data</a:t>
            </a:r>
          </a:p>
          <a:p>
            <a:pPr lvl="2" eaLnBrk="1" hangingPunct="1"/>
            <a:r>
              <a:rPr lang="en-US" dirty="0">
                <a:ea typeface="ＭＳ Ｐゴシック" pitchFamily="1" charset="-128"/>
              </a:rPr>
              <a:t>Method for discovering new RNA molecules</a:t>
            </a:r>
          </a:p>
          <a:p>
            <a:pPr lvl="2" eaLnBrk="1" hangingPunct="1"/>
            <a:r>
              <a:rPr lang="en-US" dirty="0">
                <a:ea typeface="ＭＳ Ｐゴシック" pitchFamily="1" charset="-128"/>
              </a:rPr>
              <a:t>Method for quantifying RNA abundance</a:t>
            </a:r>
          </a:p>
          <a:p>
            <a:pPr eaLnBrk="1" hangingPunct="1"/>
            <a:r>
              <a:rPr lang="en-US" dirty="0">
                <a:ea typeface="ＭＳ Ｐゴシック" pitchFamily="1" charset="-128"/>
                <a:cs typeface="ＭＳ Ｐゴシック" pitchFamily="1" charset="-128"/>
              </a:rPr>
              <a:t>CHIP-</a:t>
            </a:r>
            <a:r>
              <a:rPr lang="en-US" dirty="0" err="1">
                <a:ea typeface="ＭＳ Ｐゴシック" pitchFamily="1" charset="-128"/>
                <a:cs typeface="ＭＳ Ｐゴシック" pitchFamily="1" charset="-128"/>
              </a:rPr>
              <a:t>seq</a:t>
            </a:r>
            <a:r>
              <a:rPr lang="en-US" dirty="0">
                <a:ea typeface="ＭＳ Ｐゴシック" pitchFamily="1" charset="-128"/>
                <a:cs typeface="ＭＳ Ｐゴシック" pitchFamily="1" charset="-128"/>
              </a:rPr>
              <a:t> (Chromatin </a:t>
            </a:r>
            <a:r>
              <a:rPr lang="en-US" dirty="0" err="1">
                <a:ea typeface="ＭＳ Ｐゴシック" pitchFamily="1" charset="-128"/>
                <a:cs typeface="ＭＳ Ｐゴシック" pitchFamily="1" charset="-128"/>
              </a:rPr>
              <a:t>Immuno</a:t>
            </a:r>
            <a:r>
              <a:rPr lang="en-US" dirty="0">
                <a:ea typeface="ＭＳ Ｐゴシック" pitchFamily="1" charset="-128"/>
                <a:cs typeface="ＭＳ Ｐゴシック" pitchFamily="1" charset="-128"/>
              </a:rPr>
              <a:t> Precipitation)</a:t>
            </a:r>
          </a:p>
          <a:p>
            <a:pPr lvl="1" eaLnBrk="1" hangingPunct="1"/>
            <a:r>
              <a:rPr lang="en-US" dirty="0"/>
              <a:t>Method for </a:t>
            </a:r>
            <a:r>
              <a:rPr lang="en-US" dirty="0" err="1"/>
              <a:t>indentifying</a:t>
            </a:r>
            <a:r>
              <a:rPr lang="en-US" dirty="0"/>
              <a:t> region of genome where a particular protein is binding.</a:t>
            </a:r>
          </a:p>
          <a:p>
            <a:pPr lvl="2" eaLnBrk="1" hangingPunct="1"/>
            <a:r>
              <a:rPr lang="en-US" dirty="0">
                <a:ea typeface="ＭＳ Ｐゴシック" pitchFamily="1" charset="-128"/>
              </a:rPr>
              <a:t>Transcription Factors</a:t>
            </a:r>
          </a:p>
          <a:p>
            <a:pPr lvl="2" eaLnBrk="1" hangingPunct="1"/>
            <a:r>
              <a:rPr lang="en-US" dirty="0">
                <a:ea typeface="ＭＳ Ｐゴシック" pitchFamily="1" charset="-128"/>
              </a:rPr>
              <a:t>Histone Modifications</a:t>
            </a:r>
          </a:p>
        </p:txBody>
      </p:sp>
    </p:spTree>
    <p:extLst>
      <p:ext uri="{BB962C8B-B14F-4D97-AF65-F5344CB8AC3E}">
        <p14:creationId xmlns:p14="http://schemas.microsoft.com/office/powerpoint/2010/main" val="1100342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ea typeface="ＭＳ Ｐゴシック" pitchFamily="1" charset="-128"/>
                <a:cs typeface="ＭＳ Ｐゴシック" pitchFamily="1" charset="-128"/>
              </a:rPr>
              <a:t>Transcription Factors</a:t>
            </a:r>
          </a:p>
        </p:txBody>
      </p:sp>
      <p:pic>
        <p:nvPicPr>
          <p:cNvPr id="17411" name="Content Placeholder 3" descr="408px-Lambda_repressor_1LMB.png"/>
          <p:cNvPicPr>
            <a:picLocks noGrp="1" noChangeAspect="1"/>
          </p:cNvPicPr>
          <p:nvPr>
            <p:ph sz="quarter" idx="1"/>
          </p:nvPr>
        </p:nvPicPr>
        <p:blipFill>
          <a:blip r:embed="rId2"/>
          <a:srcRect l="-72361" r="-72361"/>
          <a:stretch>
            <a:fillRect/>
          </a:stretch>
        </p:blipFill>
        <p:spPr/>
      </p:pic>
      <p:sp>
        <p:nvSpPr>
          <p:cNvPr id="17412" name="TextBox 4"/>
          <p:cNvSpPr txBox="1">
            <a:spLocks noChangeArrowheads="1"/>
          </p:cNvSpPr>
          <p:nvPr/>
        </p:nvSpPr>
        <p:spPr bwMode="auto">
          <a:xfrm>
            <a:off x="4076700" y="6473825"/>
            <a:ext cx="4959350" cy="369888"/>
          </a:xfrm>
          <a:prstGeom prst="rect">
            <a:avLst/>
          </a:prstGeom>
          <a:noFill/>
          <a:ln w="9525">
            <a:noFill/>
            <a:miter lim="800000"/>
            <a:headEnd/>
            <a:tailEnd/>
          </a:ln>
        </p:spPr>
        <p:txBody>
          <a:bodyPr wrap="none">
            <a:prstTxWarp prst="textNoShape">
              <a:avLst/>
            </a:prstTxWarp>
            <a:spAutoFit/>
          </a:bodyPr>
          <a:lstStyle/>
          <a:p>
            <a:r>
              <a:rPr lang="en-US">
                <a:latin typeface="Calibri" pitchFamily="1" charset="0"/>
              </a:rPr>
              <a:t>http://en.wikipedia.org/wiki/DNA_binding_protein</a:t>
            </a:r>
          </a:p>
        </p:txBody>
      </p:sp>
    </p:spTree>
    <p:extLst>
      <p:ext uri="{BB962C8B-B14F-4D97-AF65-F5344CB8AC3E}">
        <p14:creationId xmlns:p14="http://schemas.microsoft.com/office/powerpoint/2010/main" val="2907172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0"/>
            <a:ext cx="8229600" cy="1143000"/>
          </a:xfrm>
        </p:spPr>
        <p:txBody>
          <a:bodyPr/>
          <a:lstStyle/>
          <a:p>
            <a:pPr eaLnBrk="1" hangingPunct="1"/>
            <a:r>
              <a:rPr lang="en-US">
                <a:ea typeface="ＭＳ Ｐゴシック" pitchFamily="1" charset="-128"/>
                <a:cs typeface="ＭＳ Ｐゴシック" pitchFamily="1" charset="-128"/>
              </a:rPr>
              <a:t>Histone Modification</a:t>
            </a:r>
          </a:p>
        </p:txBody>
      </p:sp>
      <p:pic>
        <p:nvPicPr>
          <p:cNvPr id="19459" name="Content Placeholder 3" descr="600px-Nucleosome_1KX5_colour_coded.png"/>
          <p:cNvPicPr>
            <a:picLocks noGrp="1" noChangeAspect="1"/>
          </p:cNvPicPr>
          <p:nvPr>
            <p:ph sz="quarter" idx="1"/>
          </p:nvPr>
        </p:nvPicPr>
        <p:blipFill>
          <a:blip r:embed="rId2"/>
          <a:srcRect l="-40915" r="-40915"/>
          <a:stretch>
            <a:fillRect/>
          </a:stretch>
        </p:blipFill>
        <p:spPr>
          <a:xfrm>
            <a:off x="1887538" y="973138"/>
            <a:ext cx="5487987" cy="3017837"/>
          </a:xfrm>
        </p:spPr>
      </p:pic>
      <p:sp>
        <p:nvSpPr>
          <p:cNvPr id="19460" name="TextBox 4"/>
          <p:cNvSpPr txBox="1">
            <a:spLocks noChangeArrowheads="1"/>
          </p:cNvSpPr>
          <p:nvPr/>
        </p:nvSpPr>
        <p:spPr bwMode="auto">
          <a:xfrm>
            <a:off x="5053013" y="6378575"/>
            <a:ext cx="4090987" cy="368300"/>
          </a:xfrm>
          <a:prstGeom prst="rect">
            <a:avLst/>
          </a:prstGeom>
          <a:noFill/>
          <a:ln w="9525">
            <a:noFill/>
            <a:miter lim="800000"/>
            <a:headEnd/>
            <a:tailEnd/>
          </a:ln>
        </p:spPr>
        <p:txBody>
          <a:bodyPr wrap="none">
            <a:prstTxWarp prst="textNoShape">
              <a:avLst/>
            </a:prstTxWarp>
            <a:spAutoFit/>
          </a:bodyPr>
          <a:lstStyle/>
          <a:p>
            <a:r>
              <a:rPr lang="en-US">
                <a:latin typeface="Calibri" pitchFamily="1" charset="0"/>
              </a:rPr>
              <a:t>http://en.wikipedia.org/wiki/Nucleosome</a:t>
            </a:r>
          </a:p>
        </p:txBody>
      </p:sp>
      <p:pic>
        <p:nvPicPr>
          <p:cNvPr id="19461" name="Picture 5" descr="Picture 2.png"/>
          <p:cNvPicPr>
            <a:picLocks noChangeAspect="1"/>
          </p:cNvPicPr>
          <p:nvPr/>
        </p:nvPicPr>
        <p:blipFill>
          <a:blip r:embed="rId3"/>
          <a:srcRect/>
          <a:stretch>
            <a:fillRect/>
          </a:stretch>
        </p:blipFill>
        <p:spPr bwMode="auto">
          <a:xfrm>
            <a:off x="0" y="3746500"/>
            <a:ext cx="8967788" cy="2632075"/>
          </a:xfrm>
          <a:prstGeom prst="rect">
            <a:avLst/>
          </a:prstGeom>
          <a:noFill/>
          <a:ln w="9525">
            <a:noFill/>
            <a:miter lim="800000"/>
            <a:headEnd/>
            <a:tailEnd/>
          </a:ln>
        </p:spPr>
      </p:pic>
    </p:spTree>
    <p:extLst>
      <p:ext uri="{BB962C8B-B14F-4D97-AF65-F5344CB8AC3E}">
        <p14:creationId xmlns:p14="http://schemas.microsoft.com/office/powerpoint/2010/main" val="2483795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ea typeface="ＭＳ Ｐゴシック" pitchFamily="1" charset="-128"/>
                <a:cs typeface="ＭＳ Ｐゴシック" pitchFamily="1" charset="-128"/>
              </a:rPr>
              <a:t>CHIP-chip</a:t>
            </a:r>
          </a:p>
        </p:txBody>
      </p:sp>
      <p:pic>
        <p:nvPicPr>
          <p:cNvPr id="20483" name="Content Placeholder 3" descr="800px-ChIP-on-chip_wet-lab.png"/>
          <p:cNvPicPr>
            <a:picLocks noGrp="1" noChangeAspect="1"/>
          </p:cNvPicPr>
          <p:nvPr>
            <p:ph sz="quarter" idx="1"/>
          </p:nvPr>
        </p:nvPicPr>
        <p:blipFill>
          <a:blip r:embed="rId2"/>
          <a:srcRect l="-2715" r="-2715"/>
          <a:stretch>
            <a:fillRect/>
          </a:stretch>
        </p:blipFill>
        <p:spPr/>
      </p:pic>
      <p:sp>
        <p:nvSpPr>
          <p:cNvPr id="20484" name="TextBox 4"/>
          <p:cNvSpPr txBox="1">
            <a:spLocks noChangeArrowheads="1"/>
          </p:cNvSpPr>
          <p:nvPr/>
        </p:nvSpPr>
        <p:spPr bwMode="auto">
          <a:xfrm>
            <a:off x="5030788" y="6488113"/>
            <a:ext cx="4113212" cy="369887"/>
          </a:xfrm>
          <a:prstGeom prst="rect">
            <a:avLst/>
          </a:prstGeom>
          <a:noFill/>
          <a:ln w="9525">
            <a:noFill/>
            <a:miter lim="800000"/>
            <a:headEnd/>
            <a:tailEnd/>
          </a:ln>
        </p:spPr>
        <p:txBody>
          <a:bodyPr wrap="none">
            <a:prstTxWarp prst="textNoShape">
              <a:avLst/>
            </a:prstTxWarp>
            <a:spAutoFit/>
          </a:bodyPr>
          <a:lstStyle/>
          <a:p>
            <a:r>
              <a:rPr lang="en-US">
                <a:latin typeface="Calibri" pitchFamily="1" charset="0"/>
              </a:rPr>
              <a:t>http://en.wikipedia.org/wiki/ChIP-on-chip</a:t>
            </a:r>
          </a:p>
        </p:txBody>
      </p:sp>
    </p:spTree>
    <p:extLst>
      <p:ext uri="{BB962C8B-B14F-4D97-AF65-F5344CB8AC3E}">
        <p14:creationId xmlns:p14="http://schemas.microsoft.com/office/powerpoint/2010/main" val="153012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rtlCol="0">
            <a:normAutofit fontScale="90000"/>
          </a:bodyPr>
          <a:lstStyle/>
          <a:p>
            <a:pPr eaLnBrk="1" fontAlgn="auto" hangingPunct="1">
              <a:spcAft>
                <a:spcPts val="0"/>
              </a:spcAft>
              <a:defRPr/>
            </a:pPr>
            <a:r>
              <a:rPr lang="en-US" dirty="0">
                <a:ea typeface="+mj-ea"/>
                <a:cs typeface="+mj-cs"/>
              </a:rPr>
              <a:t>Regions of the genome that are enriched for sequences are areas where protein interacts</a:t>
            </a:r>
          </a:p>
        </p:txBody>
      </p:sp>
      <p:pic>
        <p:nvPicPr>
          <p:cNvPr id="21507" name="Content Placeholder 3" descr="800px-ChIP-on-chip_dry-lab.png"/>
          <p:cNvPicPr>
            <a:picLocks noGrp="1" noChangeAspect="1"/>
          </p:cNvPicPr>
          <p:nvPr>
            <p:ph sz="quarter" idx="1"/>
          </p:nvPr>
        </p:nvPicPr>
        <p:blipFill>
          <a:blip r:embed="rId2"/>
          <a:srcRect t="-68211" b="-68211"/>
          <a:stretch>
            <a:fillRect/>
          </a:stretch>
        </p:blipFill>
        <p:spPr/>
      </p:pic>
    </p:spTree>
    <p:extLst>
      <p:ext uri="{BB962C8B-B14F-4D97-AF65-F5344CB8AC3E}">
        <p14:creationId xmlns:p14="http://schemas.microsoft.com/office/powerpoint/2010/main" val="1979983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7"/>
          <p:cNvSpPr>
            <a:spLocks noChangeArrowheads="1"/>
          </p:cNvSpPr>
          <p:nvPr/>
        </p:nvSpPr>
        <p:spPr bwMode="auto">
          <a:xfrm>
            <a:off x="2268538" y="6350000"/>
            <a:ext cx="6875462" cy="5080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29699" name="Oval 2"/>
          <p:cNvSpPr>
            <a:spLocks noChangeArrowheads="1"/>
          </p:cNvSpPr>
          <p:nvPr/>
        </p:nvSpPr>
        <p:spPr bwMode="auto">
          <a:xfrm>
            <a:off x="285750" y="152400"/>
            <a:ext cx="7162800" cy="4648200"/>
          </a:xfrm>
          <a:prstGeom prst="ellipse">
            <a:avLst/>
          </a:prstGeom>
          <a:solidFill>
            <a:srgbClr val="DDDDDD"/>
          </a:solidFill>
          <a:ln w="9525">
            <a:solidFill>
              <a:schemeClr val="folHlink"/>
            </a:solidFill>
            <a:round/>
            <a:headEnd/>
            <a:tailEnd/>
          </a:ln>
        </p:spPr>
        <p:txBody>
          <a:bodyPr wrap="none" anchor="ctr">
            <a:prstTxWarp prst="textNoShape">
              <a:avLst/>
            </a:prstTxWarp>
          </a:bodyPr>
          <a:lstStyle/>
          <a:p>
            <a:endParaRPr lang="en-US"/>
          </a:p>
        </p:txBody>
      </p:sp>
      <p:sp>
        <p:nvSpPr>
          <p:cNvPr id="29700" name="Oval 3"/>
          <p:cNvSpPr>
            <a:spLocks noChangeArrowheads="1"/>
          </p:cNvSpPr>
          <p:nvPr/>
        </p:nvSpPr>
        <p:spPr bwMode="auto">
          <a:xfrm>
            <a:off x="514350" y="914400"/>
            <a:ext cx="2819400" cy="28194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29701" name="Text Box 4"/>
          <p:cNvSpPr txBox="1">
            <a:spLocks noChangeArrowheads="1"/>
          </p:cNvSpPr>
          <p:nvPr/>
        </p:nvSpPr>
        <p:spPr bwMode="auto">
          <a:xfrm>
            <a:off x="1420813" y="1922463"/>
            <a:ext cx="663350" cy="369332"/>
          </a:xfrm>
          <a:prstGeom prst="rect">
            <a:avLst/>
          </a:prstGeom>
          <a:noFill/>
          <a:ln w="9525">
            <a:noFill/>
            <a:miter lim="800000"/>
            <a:headEnd/>
            <a:tailEnd/>
          </a:ln>
        </p:spPr>
        <p:txBody>
          <a:bodyPr wrap="none">
            <a:prstTxWarp prst="textNoShape">
              <a:avLst/>
            </a:prstTxWarp>
            <a:spAutoFit/>
          </a:bodyPr>
          <a:lstStyle/>
          <a:p>
            <a:pPr algn="l"/>
            <a:r>
              <a:rPr lang="en-US" b="1" dirty="0">
                <a:solidFill>
                  <a:schemeClr val="bg1"/>
                </a:solidFill>
              </a:rPr>
              <a:t>DNA</a:t>
            </a:r>
          </a:p>
        </p:txBody>
      </p:sp>
      <p:sp>
        <p:nvSpPr>
          <p:cNvPr id="29702" name="Text Box 5"/>
          <p:cNvSpPr txBox="1">
            <a:spLocks noChangeArrowheads="1"/>
          </p:cNvSpPr>
          <p:nvPr/>
        </p:nvSpPr>
        <p:spPr bwMode="auto">
          <a:xfrm>
            <a:off x="3333750" y="1922463"/>
            <a:ext cx="844550" cy="457200"/>
          </a:xfrm>
          <a:prstGeom prst="rect">
            <a:avLst/>
          </a:prstGeom>
          <a:noFill/>
          <a:ln w="9525">
            <a:noFill/>
            <a:miter lim="800000"/>
            <a:headEnd/>
            <a:tailEnd/>
          </a:ln>
        </p:spPr>
        <p:txBody>
          <a:bodyPr wrap="none">
            <a:prstTxWarp prst="textNoShape">
              <a:avLst/>
            </a:prstTxWarp>
            <a:spAutoFit/>
          </a:bodyPr>
          <a:lstStyle/>
          <a:p>
            <a:pPr algn="l"/>
            <a:r>
              <a:rPr lang="en-US" b="1"/>
              <a:t>RNA</a:t>
            </a:r>
          </a:p>
        </p:txBody>
      </p:sp>
      <p:sp>
        <p:nvSpPr>
          <p:cNvPr id="29703" name="Text Box 6"/>
          <p:cNvSpPr txBox="1">
            <a:spLocks noChangeArrowheads="1"/>
          </p:cNvSpPr>
          <p:nvPr/>
        </p:nvSpPr>
        <p:spPr bwMode="auto">
          <a:xfrm>
            <a:off x="3302000" y="3722688"/>
            <a:ext cx="1014413" cy="457200"/>
          </a:xfrm>
          <a:prstGeom prst="rect">
            <a:avLst/>
          </a:prstGeom>
          <a:noFill/>
          <a:ln w="9525">
            <a:noFill/>
            <a:miter lim="800000"/>
            <a:headEnd/>
            <a:tailEnd/>
          </a:ln>
        </p:spPr>
        <p:txBody>
          <a:bodyPr wrap="none">
            <a:prstTxWarp prst="textNoShape">
              <a:avLst/>
            </a:prstTxWarp>
            <a:spAutoFit/>
          </a:bodyPr>
          <a:lstStyle/>
          <a:p>
            <a:pPr algn="l"/>
            <a:r>
              <a:rPr lang="en-US" b="1"/>
              <a:t>cDNA</a:t>
            </a:r>
          </a:p>
        </p:txBody>
      </p:sp>
      <p:sp>
        <p:nvSpPr>
          <p:cNvPr id="29704" name="Text Box 7"/>
          <p:cNvSpPr txBox="1">
            <a:spLocks noChangeArrowheads="1"/>
          </p:cNvSpPr>
          <p:nvPr/>
        </p:nvSpPr>
        <p:spPr bwMode="auto">
          <a:xfrm>
            <a:off x="7419975" y="1922463"/>
            <a:ext cx="1725613" cy="457200"/>
          </a:xfrm>
          <a:prstGeom prst="rect">
            <a:avLst/>
          </a:prstGeom>
          <a:noFill/>
          <a:ln w="9525">
            <a:noFill/>
            <a:miter lim="800000"/>
            <a:headEnd/>
            <a:tailEnd/>
          </a:ln>
        </p:spPr>
        <p:txBody>
          <a:bodyPr wrap="none">
            <a:prstTxWarp prst="textNoShape">
              <a:avLst/>
            </a:prstTxWarp>
            <a:spAutoFit/>
          </a:bodyPr>
          <a:lstStyle/>
          <a:p>
            <a:pPr algn="l"/>
            <a:r>
              <a:rPr lang="en-US" b="1"/>
              <a:t>phenotype</a:t>
            </a:r>
          </a:p>
        </p:txBody>
      </p:sp>
      <p:sp>
        <p:nvSpPr>
          <p:cNvPr id="29705" name="AutoShape 8"/>
          <p:cNvSpPr>
            <a:spLocks noChangeArrowheads="1"/>
          </p:cNvSpPr>
          <p:nvPr/>
        </p:nvSpPr>
        <p:spPr bwMode="auto">
          <a:xfrm>
            <a:off x="2276475" y="1928813"/>
            <a:ext cx="976313" cy="485775"/>
          </a:xfrm>
          <a:prstGeom prst="rightArrow">
            <a:avLst>
              <a:gd name="adj1" fmla="val 50000"/>
              <a:gd name="adj2" fmla="val 50245"/>
            </a:avLst>
          </a:prstGeom>
          <a:solidFill>
            <a:schemeClr val="bg2"/>
          </a:solidFill>
          <a:ln w="9525">
            <a:noFill/>
            <a:miter lim="800000"/>
            <a:headEnd/>
            <a:tailEnd/>
          </a:ln>
        </p:spPr>
        <p:txBody>
          <a:bodyPr wrap="none" anchor="ctr">
            <a:prstTxWarp prst="textNoShape">
              <a:avLst/>
            </a:prstTxWarp>
          </a:bodyPr>
          <a:lstStyle/>
          <a:p>
            <a:endParaRPr lang="en-US"/>
          </a:p>
        </p:txBody>
      </p:sp>
      <p:sp>
        <p:nvSpPr>
          <p:cNvPr id="29706" name="AutoShape 9"/>
          <p:cNvSpPr>
            <a:spLocks noChangeArrowheads="1"/>
          </p:cNvSpPr>
          <p:nvPr/>
        </p:nvSpPr>
        <p:spPr bwMode="auto">
          <a:xfrm>
            <a:off x="4248150" y="1928813"/>
            <a:ext cx="976313" cy="485775"/>
          </a:xfrm>
          <a:prstGeom prst="rightArrow">
            <a:avLst>
              <a:gd name="adj1" fmla="val 50000"/>
              <a:gd name="adj2" fmla="val 50245"/>
            </a:avLst>
          </a:prstGeom>
          <a:solidFill>
            <a:schemeClr val="tx1"/>
          </a:solidFill>
          <a:ln w="9525">
            <a:noFill/>
            <a:miter lim="800000"/>
            <a:headEnd/>
            <a:tailEnd/>
          </a:ln>
        </p:spPr>
        <p:txBody>
          <a:bodyPr wrap="none" anchor="ctr">
            <a:prstTxWarp prst="textNoShape">
              <a:avLst/>
            </a:prstTxWarp>
          </a:bodyPr>
          <a:lstStyle/>
          <a:p>
            <a:endParaRPr lang="en-US"/>
          </a:p>
        </p:txBody>
      </p:sp>
      <p:sp>
        <p:nvSpPr>
          <p:cNvPr id="29707" name="AutoShape 10"/>
          <p:cNvSpPr>
            <a:spLocks noChangeArrowheads="1"/>
          </p:cNvSpPr>
          <p:nvPr/>
        </p:nvSpPr>
        <p:spPr bwMode="auto">
          <a:xfrm>
            <a:off x="6381750" y="1928813"/>
            <a:ext cx="976313" cy="485775"/>
          </a:xfrm>
          <a:prstGeom prst="rightArrow">
            <a:avLst>
              <a:gd name="adj1" fmla="val 50000"/>
              <a:gd name="adj2" fmla="val 50245"/>
            </a:avLst>
          </a:prstGeom>
          <a:solidFill>
            <a:srgbClr val="000000"/>
          </a:solidFill>
          <a:ln w="9525">
            <a:noFill/>
            <a:miter lim="800000"/>
            <a:headEnd/>
            <a:tailEnd/>
          </a:ln>
        </p:spPr>
        <p:txBody>
          <a:bodyPr wrap="none" anchor="ctr">
            <a:prstTxWarp prst="textNoShape">
              <a:avLst/>
            </a:prstTxWarp>
          </a:bodyPr>
          <a:lstStyle/>
          <a:p>
            <a:endParaRPr lang="en-US"/>
          </a:p>
        </p:txBody>
      </p:sp>
      <p:sp>
        <p:nvSpPr>
          <p:cNvPr id="29708" name="AutoShape 11"/>
          <p:cNvSpPr>
            <a:spLocks noChangeArrowheads="1"/>
          </p:cNvSpPr>
          <p:nvPr/>
        </p:nvSpPr>
        <p:spPr bwMode="auto">
          <a:xfrm>
            <a:off x="3562350" y="2514600"/>
            <a:ext cx="485775" cy="976313"/>
          </a:xfrm>
          <a:prstGeom prst="downArrow">
            <a:avLst>
              <a:gd name="adj1" fmla="val 50000"/>
              <a:gd name="adj2" fmla="val 50245"/>
            </a:avLst>
          </a:prstGeom>
          <a:solidFill>
            <a:srgbClr val="000000"/>
          </a:solidFill>
          <a:ln w="9525">
            <a:noFill/>
            <a:miter lim="800000"/>
            <a:headEnd/>
            <a:tailEnd/>
          </a:ln>
        </p:spPr>
        <p:txBody>
          <a:bodyPr wrap="none" anchor="ctr">
            <a:prstTxWarp prst="textNoShape">
              <a:avLst/>
            </a:prstTxWarp>
          </a:bodyPr>
          <a:lstStyle/>
          <a:p>
            <a:endParaRPr lang="en-US"/>
          </a:p>
        </p:txBody>
      </p:sp>
      <p:pic>
        <p:nvPicPr>
          <p:cNvPr id="29709" name="Picture 12" descr="dna2"/>
          <p:cNvPicPr>
            <a:picLocks noChangeAspect="1" noChangeArrowheads="1"/>
          </p:cNvPicPr>
          <p:nvPr/>
        </p:nvPicPr>
        <p:blipFill>
          <a:blip r:embed="rId3"/>
          <a:srcRect/>
          <a:stretch>
            <a:fillRect/>
          </a:stretch>
        </p:blipFill>
        <p:spPr bwMode="auto">
          <a:xfrm>
            <a:off x="781050" y="1219200"/>
            <a:ext cx="774700" cy="2286000"/>
          </a:xfrm>
          <a:prstGeom prst="rect">
            <a:avLst/>
          </a:prstGeom>
          <a:noFill/>
          <a:ln w="9525">
            <a:noFill/>
            <a:miter lim="800000"/>
            <a:headEnd/>
            <a:tailEnd/>
          </a:ln>
        </p:spPr>
      </p:pic>
      <p:pic>
        <p:nvPicPr>
          <p:cNvPr id="29710" name="Picture 13" descr="rbp3d_grey2"/>
          <p:cNvPicPr>
            <a:picLocks noChangeAspect="1" noChangeArrowheads="1"/>
          </p:cNvPicPr>
          <p:nvPr/>
        </p:nvPicPr>
        <p:blipFill>
          <a:blip r:embed="rId4"/>
          <a:srcRect/>
          <a:stretch>
            <a:fillRect/>
          </a:stretch>
        </p:blipFill>
        <p:spPr bwMode="auto">
          <a:xfrm>
            <a:off x="5149850" y="838200"/>
            <a:ext cx="1203325" cy="1193800"/>
          </a:xfrm>
          <a:prstGeom prst="rect">
            <a:avLst/>
          </a:prstGeom>
          <a:noFill/>
          <a:ln w="9525">
            <a:noFill/>
            <a:miter lim="800000"/>
            <a:headEnd/>
            <a:tailEnd/>
          </a:ln>
        </p:spPr>
      </p:pic>
      <p:sp>
        <p:nvSpPr>
          <p:cNvPr id="29711" name="Text Box 14"/>
          <p:cNvSpPr txBox="1">
            <a:spLocks noChangeArrowheads="1"/>
          </p:cNvSpPr>
          <p:nvPr/>
        </p:nvSpPr>
        <p:spPr bwMode="auto">
          <a:xfrm>
            <a:off x="5184775" y="1922463"/>
            <a:ext cx="1217613" cy="457200"/>
          </a:xfrm>
          <a:prstGeom prst="rect">
            <a:avLst/>
          </a:prstGeom>
          <a:noFill/>
          <a:ln w="9525">
            <a:noFill/>
            <a:miter lim="800000"/>
            <a:headEnd/>
            <a:tailEnd/>
          </a:ln>
        </p:spPr>
        <p:txBody>
          <a:bodyPr wrap="none">
            <a:prstTxWarp prst="textNoShape">
              <a:avLst/>
            </a:prstTxWarp>
            <a:spAutoFit/>
          </a:bodyPr>
          <a:lstStyle/>
          <a:p>
            <a:pPr algn="l"/>
            <a:r>
              <a:rPr lang="en-US" b="1"/>
              <a:t>protein</a:t>
            </a:r>
          </a:p>
        </p:txBody>
      </p:sp>
      <p:sp>
        <p:nvSpPr>
          <p:cNvPr id="29713" name="Text Box 18"/>
          <p:cNvSpPr txBox="1">
            <a:spLocks noChangeArrowheads="1"/>
          </p:cNvSpPr>
          <p:nvPr/>
        </p:nvSpPr>
        <p:spPr bwMode="auto">
          <a:xfrm>
            <a:off x="6108700" y="4411663"/>
            <a:ext cx="3035300" cy="762000"/>
          </a:xfrm>
          <a:prstGeom prst="rect">
            <a:avLst/>
          </a:prstGeom>
          <a:noFill/>
          <a:ln w="9525">
            <a:noFill/>
            <a:miter lim="800000"/>
            <a:headEnd/>
            <a:tailEnd/>
          </a:ln>
        </p:spPr>
        <p:txBody>
          <a:bodyPr>
            <a:prstTxWarp prst="textNoShape">
              <a:avLst/>
            </a:prstTxWarp>
            <a:spAutoFit/>
          </a:bodyPr>
          <a:lstStyle/>
          <a:p>
            <a:pPr algn="l">
              <a:spcBef>
                <a:spcPct val="50000"/>
              </a:spcBef>
            </a:pPr>
            <a:r>
              <a:rPr lang="en-US" sz="2200" dirty="0">
                <a:solidFill>
                  <a:srgbClr val="FF0000"/>
                </a:solidFill>
                <a:latin typeface="Times New Roman" charset="0"/>
              </a:rPr>
              <a:t>Abundance of mRNA is what we try to measure</a:t>
            </a:r>
          </a:p>
        </p:txBody>
      </p:sp>
      <p:sp>
        <p:nvSpPr>
          <p:cNvPr id="29714" name="Line 19"/>
          <p:cNvSpPr>
            <a:spLocks noChangeShapeType="1"/>
          </p:cNvSpPr>
          <p:nvPr/>
        </p:nvSpPr>
        <p:spPr bwMode="auto">
          <a:xfrm flipH="1" flipV="1">
            <a:off x="4108450" y="2386013"/>
            <a:ext cx="2106613" cy="2119312"/>
          </a:xfrm>
          <a:prstGeom prst="line">
            <a:avLst/>
          </a:prstGeom>
          <a:noFill/>
          <a:ln w="28575">
            <a:solidFill>
              <a:srgbClr val="FF0000"/>
            </a:solidFill>
            <a:round/>
            <a:headEnd/>
            <a:tailEnd type="arrow" w="med" len="med"/>
          </a:ln>
        </p:spPr>
        <p:txBody>
          <a:bodyPr>
            <a:prstTxWarp prst="textNoShape">
              <a:avLst/>
            </a:prstTxWarp>
          </a:bodyPr>
          <a:lstStyle/>
          <a:p>
            <a:endParaRPr lang="en-US"/>
          </a:p>
        </p:txBody>
      </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3" grpId="0"/>
      <p:bldP spid="297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CHIP-seq: same idea but sequencing instead of hybridization.</a:t>
            </a:r>
          </a:p>
        </p:txBody>
      </p:sp>
      <p:pic>
        <p:nvPicPr>
          <p:cNvPr id="22531" name="Content Placeholder 3" descr="Picture 3.png"/>
          <p:cNvPicPr>
            <a:picLocks noGrp="1" noChangeAspect="1"/>
          </p:cNvPicPr>
          <p:nvPr>
            <p:ph sz="quarter" idx="1"/>
          </p:nvPr>
        </p:nvPicPr>
        <p:blipFill>
          <a:blip r:embed="rId2"/>
          <a:srcRect l="-49156" r="-49156"/>
          <a:stretch>
            <a:fillRect/>
          </a:stretch>
        </p:blipFill>
        <p:spPr/>
      </p:pic>
      <p:pic>
        <p:nvPicPr>
          <p:cNvPr id="22532" name="Picture 4" descr="Picture 4.png"/>
          <p:cNvPicPr>
            <a:picLocks noChangeAspect="1"/>
          </p:cNvPicPr>
          <p:nvPr/>
        </p:nvPicPr>
        <p:blipFill>
          <a:blip r:embed="rId3"/>
          <a:srcRect/>
          <a:stretch>
            <a:fillRect/>
          </a:stretch>
        </p:blipFill>
        <p:spPr bwMode="auto">
          <a:xfrm>
            <a:off x="4467225" y="6527800"/>
            <a:ext cx="4676775" cy="330200"/>
          </a:xfrm>
          <a:prstGeom prst="rect">
            <a:avLst/>
          </a:prstGeom>
          <a:noFill/>
          <a:ln w="9525">
            <a:noFill/>
            <a:miter lim="800000"/>
            <a:headEnd/>
            <a:tailEnd/>
          </a:ln>
        </p:spPr>
      </p:pic>
      <p:pic>
        <p:nvPicPr>
          <p:cNvPr id="22533" name="Picture 5" descr="Picture 5.png"/>
          <p:cNvPicPr>
            <a:picLocks noChangeAspect="1"/>
          </p:cNvPicPr>
          <p:nvPr/>
        </p:nvPicPr>
        <p:blipFill>
          <a:blip r:embed="rId4"/>
          <a:srcRect/>
          <a:stretch>
            <a:fillRect/>
          </a:stretch>
        </p:blipFill>
        <p:spPr bwMode="auto">
          <a:xfrm>
            <a:off x="0" y="6537325"/>
            <a:ext cx="3470275" cy="320675"/>
          </a:xfrm>
          <a:prstGeom prst="rect">
            <a:avLst/>
          </a:prstGeom>
          <a:noFill/>
          <a:ln w="9525">
            <a:noFill/>
            <a:miter lim="800000"/>
            <a:headEnd/>
            <a:tailEnd/>
          </a:ln>
        </p:spPr>
      </p:pic>
    </p:spTree>
    <p:extLst>
      <p:ext uri="{BB962C8B-B14F-4D97-AF65-F5344CB8AC3E}">
        <p14:creationId xmlns:p14="http://schemas.microsoft.com/office/powerpoint/2010/main" val="2536109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to the SRA database</a:t>
            </a:r>
          </a:p>
        </p:txBody>
      </p:sp>
      <p:sp>
        <p:nvSpPr>
          <p:cNvPr id="3" name="Content Placeholder 2"/>
          <p:cNvSpPr>
            <a:spLocks noGrp="1"/>
          </p:cNvSpPr>
          <p:nvPr>
            <p:ph sz="quarter" idx="1"/>
          </p:nvPr>
        </p:nvSpPr>
        <p:spPr/>
        <p:txBody>
          <a:bodyPr/>
          <a:lstStyle/>
          <a:p>
            <a:r>
              <a:rPr lang="en-US" dirty="0">
                <a:latin typeface="Calibri" charset="0"/>
                <a:ea typeface="MS PGothic" charset="0"/>
              </a:rPr>
              <a:t>SRA database : </a:t>
            </a:r>
            <a:r>
              <a:rPr lang="en-US" dirty="0">
                <a:latin typeface="Calibri" charset="0"/>
                <a:ea typeface="MS PGothic" charset="0"/>
                <a:hlinkClick r:id="rId2"/>
              </a:rPr>
              <a:t>http://www.ncbi.nlm.nih.gov/sra</a:t>
            </a:r>
            <a:endParaRPr lang="en-US" dirty="0">
              <a:latin typeface="Calibri" charset="0"/>
              <a:ea typeface="MS PGothic" charset="0"/>
            </a:endParaRPr>
          </a:p>
          <a:p>
            <a:endParaRPr lang="en-US" dirty="0"/>
          </a:p>
        </p:txBody>
      </p:sp>
      <p:pic>
        <p:nvPicPr>
          <p:cNvPr id="4" name="Picture 3" descr="Screen Shot 2015-02-19 at 12.25.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083" y="2042582"/>
            <a:ext cx="5081549" cy="3958167"/>
          </a:xfrm>
          <a:prstGeom prst="rect">
            <a:avLst/>
          </a:prstGeom>
        </p:spPr>
      </p:pic>
    </p:spTree>
    <p:extLst>
      <p:ext uri="{BB962C8B-B14F-4D97-AF65-F5344CB8AC3E}">
        <p14:creationId xmlns:p14="http://schemas.microsoft.com/office/powerpoint/2010/main" val="1918567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7"/>
          <p:cNvSpPr>
            <a:spLocks noChangeArrowheads="1"/>
          </p:cNvSpPr>
          <p:nvPr/>
        </p:nvSpPr>
        <p:spPr bwMode="auto">
          <a:xfrm>
            <a:off x="2268538" y="6350000"/>
            <a:ext cx="6875462" cy="5080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18435" name="Oval 2"/>
          <p:cNvSpPr>
            <a:spLocks noChangeArrowheads="1"/>
          </p:cNvSpPr>
          <p:nvPr/>
        </p:nvSpPr>
        <p:spPr bwMode="auto">
          <a:xfrm>
            <a:off x="285750" y="152400"/>
            <a:ext cx="7162800" cy="4648200"/>
          </a:xfrm>
          <a:prstGeom prst="ellipse">
            <a:avLst/>
          </a:prstGeom>
          <a:solidFill>
            <a:srgbClr val="DDDDDD"/>
          </a:solidFill>
          <a:ln w="9525">
            <a:solidFill>
              <a:schemeClr val="folHlink"/>
            </a:solidFill>
            <a:round/>
            <a:headEnd/>
            <a:tailEnd/>
          </a:ln>
        </p:spPr>
        <p:txBody>
          <a:bodyPr wrap="none" anchor="ctr">
            <a:prstTxWarp prst="textNoShape">
              <a:avLst/>
            </a:prstTxWarp>
          </a:bodyPr>
          <a:lstStyle/>
          <a:p>
            <a:endParaRPr lang="en-US"/>
          </a:p>
        </p:txBody>
      </p:sp>
      <p:sp>
        <p:nvSpPr>
          <p:cNvPr id="18436" name="Oval 3"/>
          <p:cNvSpPr>
            <a:spLocks noChangeArrowheads="1"/>
          </p:cNvSpPr>
          <p:nvPr/>
        </p:nvSpPr>
        <p:spPr bwMode="auto">
          <a:xfrm>
            <a:off x="514350" y="914400"/>
            <a:ext cx="2819400" cy="28194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18437" name="Text Box 4"/>
          <p:cNvSpPr txBox="1">
            <a:spLocks noChangeArrowheads="1"/>
          </p:cNvSpPr>
          <p:nvPr/>
        </p:nvSpPr>
        <p:spPr bwMode="auto">
          <a:xfrm>
            <a:off x="1420813" y="1922463"/>
            <a:ext cx="622300" cy="338137"/>
          </a:xfrm>
          <a:prstGeom prst="rect">
            <a:avLst/>
          </a:prstGeom>
          <a:noFill/>
          <a:ln w="9525">
            <a:noFill/>
            <a:miter lim="800000"/>
            <a:headEnd/>
            <a:tailEnd/>
          </a:ln>
        </p:spPr>
        <p:txBody>
          <a:bodyPr wrap="none">
            <a:prstTxWarp prst="textNoShape">
              <a:avLst/>
            </a:prstTxWarp>
            <a:spAutoFit/>
          </a:bodyPr>
          <a:lstStyle/>
          <a:p>
            <a:pPr algn="l"/>
            <a:r>
              <a:rPr lang="en-US" sz="1600" b="1">
                <a:solidFill>
                  <a:srgbClr val="FFFFFF"/>
                </a:solidFill>
              </a:rPr>
              <a:t>DNA</a:t>
            </a:r>
          </a:p>
        </p:txBody>
      </p:sp>
      <p:sp>
        <p:nvSpPr>
          <p:cNvPr id="18438" name="Text Box 5"/>
          <p:cNvSpPr txBox="1">
            <a:spLocks noChangeArrowheads="1"/>
          </p:cNvSpPr>
          <p:nvPr/>
        </p:nvSpPr>
        <p:spPr bwMode="auto">
          <a:xfrm>
            <a:off x="3333750" y="1922463"/>
            <a:ext cx="622300" cy="338137"/>
          </a:xfrm>
          <a:prstGeom prst="rect">
            <a:avLst/>
          </a:prstGeom>
          <a:noFill/>
          <a:ln w="9525">
            <a:noFill/>
            <a:miter lim="800000"/>
            <a:headEnd/>
            <a:tailEnd/>
          </a:ln>
        </p:spPr>
        <p:txBody>
          <a:bodyPr wrap="none">
            <a:prstTxWarp prst="textNoShape">
              <a:avLst/>
            </a:prstTxWarp>
            <a:spAutoFit/>
          </a:bodyPr>
          <a:lstStyle/>
          <a:p>
            <a:pPr algn="l"/>
            <a:r>
              <a:rPr lang="en-US" sz="1600" b="1"/>
              <a:t>RNA</a:t>
            </a:r>
          </a:p>
        </p:txBody>
      </p:sp>
      <p:sp>
        <p:nvSpPr>
          <p:cNvPr id="18439" name="Text Box 6"/>
          <p:cNvSpPr txBox="1">
            <a:spLocks noChangeArrowheads="1"/>
          </p:cNvSpPr>
          <p:nvPr/>
        </p:nvSpPr>
        <p:spPr bwMode="auto">
          <a:xfrm>
            <a:off x="3302000" y="3722688"/>
            <a:ext cx="736600" cy="338137"/>
          </a:xfrm>
          <a:prstGeom prst="rect">
            <a:avLst/>
          </a:prstGeom>
          <a:noFill/>
          <a:ln w="9525">
            <a:noFill/>
            <a:miter lim="800000"/>
            <a:headEnd/>
            <a:tailEnd/>
          </a:ln>
        </p:spPr>
        <p:txBody>
          <a:bodyPr wrap="none">
            <a:prstTxWarp prst="textNoShape">
              <a:avLst/>
            </a:prstTxWarp>
            <a:spAutoFit/>
          </a:bodyPr>
          <a:lstStyle/>
          <a:p>
            <a:pPr algn="l"/>
            <a:r>
              <a:rPr lang="en-US" sz="1600" b="1"/>
              <a:t>cDNA</a:t>
            </a:r>
          </a:p>
        </p:txBody>
      </p:sp>
      <p:sp>
        <p:nvSpPr>
          <p:cNvPr id="18440" name="Text Box 7"/>
          <p:cNvSpPr txBox="1">
            <a:spLocks noChangeArrowheads="1"/>
          </p:cNvSpPr>
          <p:nvPr/>
        </p:nvSpPr>
        <p:spPr bwMode="auto">
          <a:xfrm>
            <a:off x="7419975" y="1922463"/>
            <a:ext cx="1222375" cy="338137"/>
          </a:xfrm>
          <a:prstGeom prst="rect">
            <a:avLst/>
          </a:prstGeom>
          <a:noFill/>
          <a:ln w="9525">
            <a:noFill/>
            <a:miter lim="800000"/>
            <a:headEnd/>
            <a:tailEnd/>
          </a:ln>
        </p:spPr>
        <p:txBody>
          <a:bodyPr wrap="none">
            <a:prstTxWarp prst="textNoShape">
              <a:avLst/>
            </a:prstTxWarp>
            <a:spAutoFit/>
          </a:bodyPr>
          <a:lstStyle/>
          <a:p>
            <a:pPr algn="l"/>
            <a:r>
              <a:rPr lang="en-US" sz="1600" b="1"/>
              <a:t>phenotype</a:t>
            </a:r>
          </a:p>
        </p:txBody>
      </p:sp>
      <p:sp>
        <p:nvSpPr>
          <p:cNvPr id="29705" name="AutoShape 8"/>
          <p:cNvSpPr>
            <a:spLocks noChangeArrowheads="1"/>
          </p:cNvSpPr>
          <p:nvPr/>
        </p:nvSpPr>
        <p:spPr bwMode="auto">
          <a:xfrm>
            <a:off x="2276475" y="1928813"/>
            <a:ext cx="976313" cy="485775"/>
          </a:xfrm>
          <a:prstGeom prst="rightArrow">
            <a:avLst>
              <a:gd name="adj1" fmla="val 50000"/>
              <a:gd name="adj2" fmla="val 50245"/>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defRPr/>
            </a:pPr>
            <a:endParaRPr lang="en-US"/>
          </a:p>
        </p:txBody>
      </p:sp>
      <p:sp>
        <p:nvSpPr>
          <p:cNvPr id="29706" name="AutoShape 9"/>
          <p:cNvSpPr>
            <a:spLocks noChangeArrowheads="1"/>
          </p:cNvSpPr>
          <p:nvPr/>
        </p:nvSpPr>
        <p:spPr bwMode="auto">
          <a:xfrm>
            <a:off x="4248150" y="1928813"/>
            <a:ext cx="976313" cy="485775"/>
          </a:xfrm>
          <a:prstGeom prst="rightArrow">
            <a:avLst>
              <a:gd name="adj1" fmla="val 50000"/>
              <a:gd name="adj2" fmla="val 50245"/>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defRPr/>
            </a:pPr>
            <a:endParaRPr lang="en-US"/>
          </a:p>
        </p:txBody>
      </p:sp>
      <p:sp>
        <p:nvSpPr>
          <p:cNvPr id="29707" name="AutoShape 10"/>
          <p:cNvSpPr>
            <a:spLocks noChangeArrowheads="1"/>
          </p:cNvSpPr>
          <p:nvPr/>
        </p:nvSpPr>
        <p:spPr bwMode="auto">
          <a:xfrm>
            <a:off x="6381750" y="1928813"/>
            <a:ext cx="976313" cy="485775"/>
          </a:xfrm>
          <a:prstGeom prst="rightArrow">
            <a:avLst>
              <a:gd name="adj1" fmla="val 50000"/>
              <a:gd name="adj2" fmla="val 50245"/>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defRPr/>
            </a:pPr>
            <a:endParaRPr lang="en-US"/>
          </a:p>
        </p:txBody>
      </p:sp>
      <p:sp>
        <p:nvSpPr>
          <p:cNvPr id="29708" name="AutoShape 11"/>
          <p:cNvSpPr>
            <a:spLocks noChangeArrowheads="1"/>
          </p:cNvSpPr>
          <p:nvPr/>
        </p:nvSpPr>
        <p:spPr bwMode="auto">
          <a:xfrm>
            <a:off x="3562350" y="2514600"/>
            <a:ext cx="485775" cy="976313"/>
          </a:xfrm>
          <a:prstGeom prst="downArrow">
            <a:avLst>
              <a:gd name="adj1" fmla="val 50000"/>
              <a:gd name="adj2" fmla="val 50245"/>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prstTxWarp prst="textNoShape">
              <a:avLst/>
            </a:prstTxWarp>
          </a:bodyPr>
          <a:lstStyle/>
          <a:p>
            <a:pPr>
              <a:defRPr/>
            </a:pPr>
            <a:endParaRPr lang="en-US"/>
          </a:p>
        </p:txBody>
      </p:sp>
      <p:pic>
        <p:nvPicPr>
          <p:cNvPr id="18445" name="Picture 12" descr="dna2"/>
          <p:cNvPicPr>
            <a:picLocks noChangeAspect="1" noChangeArrowheads="1"/>
          </p:cNvPicPr>
          <p:nvPr/>
        </p:nvPicPr>
        <p:blipFill>
          <a:blip r:embed="rId3"/>
          <a:srcRect/>
          <a:stretch>
            <a:fillRect/>
          </a:stretch>
        </p:blipFill>
        <p:spPr bwMode="auto">
          <a:xfrm>
            <a:off x="781050" y="1219200"/>
            <a:ext cx="774700" cy="2286000"/>
          </a:xfrm>
          <a:prstGeom prst="rect">
            <a:avLst/>
          </a:prstGeom>
          <a:noFill/>
          <a:ln w="9525">
            <a:noFill/>
            <a:miter lim="800000"/>
            <a:headEnd/>
            <a:tailEnd/>
          </a:ln>
        </p:spPr>
      </p:pic>
      <p:pic>
        <p:nvPicPr>
          <p:cNvPr id="18446" name="Picture 13" descr="rbp3d_grey2"/>
          <p:cNvPicPr>
            <a:picLocks noChangeAspect="1" noChangeArrowheads="1"/>
          </p:cNvPicPr>
          <p:nvPr/>
        </p:nvPicPr>
        <p:blipFill>
          <a:blip r:embed="rId4"/>
          <a:srcRect/>
          <a:stretch>
            <a:fillRect/>
          </a:stretch>
        </p:blipFill>
        <p:spPr bwMode="auto">
          <a:xfrm>
            <a:off x="5149850" y="838200"/>
            <a:ext cx="1203325" cy="1193800"/>
          </a:xfrm>
          <a:prstGeom prst="rect">
            <a:avLst/>
          </a:prstGeom>
          <a:noFill/>
          <a:ln w="9525">
            <a:noFill/>
            <a:miter lim="800000"/>
            <a:headEnd/>
            <a:tailEnd/>
          </a:ln>
        </p:spPr>
      </p:pic>
      <p:sp>
        <p:nvSpPr>
          <p:cNvPr id="18447" name="Text Box 14"/>
          <p:cNvSpPr txBox="1">
            <a:spLocks noChangeArrowheads="1"/>
          </p:cNvSpPr>
          <p:nvPr/>
        </p:nvSpPr>
        <p:spPr bwMode="auto">
          <a:xfrm>
            <a:off x="5184775" y="1922463"/>
            <a:ext cx="879475" cy="338137"/>
          </a:xfrm>
          <a:prstGeom prst="rect">
            <a:avLst/>
          </a:prstGeom>
          <a:noFill/>
          <a:ln w="9525">
            <a:noFill/>
            <a:miter lim="800000"/>
            <a:headEnd/>
            <a:tailEnd/>
          </a:ln>
        </p:spPr>
        <p:txBody>
          <a:bodyPr wrap="none">
            <a:prstTxWarp prst="textNoShape">
              <a:avLst/>
            </a:prstTxWarp>
            <a:spAutoFit/>
          </a:bodyPr>
          <a:lstStyle/>
          <a:p>
            <a:pPr algn="l"/>
            <a:r>
              <a:rPr lang="en-US" sz="1600" b="1"/>
              <a:t>protein</a:t>
            </a:r>
          </a:p>
        </p:txBody>
      </p:sp>
      <p:sp>
        <p:nvSpPr>
          <p:cNvPr id="18448" name="Text Box 18"/>
          <p:cNvSpPr txBox="1">
            <a:spLocks noChangeArrowheads="1"/>
          </p:cNvSpPr>
          <p:nvPr/>
        </p:nvSpPr>
        <p:spPr bwMode="auto">
          <a:xfrm>
            <a:off x="6108700" y="4411663"/>
            <a:ext cx="3035300" cy="430212"/>
          </a:xfrm>
          <a:prstGeom prst="rect">
            <a:avLst/>
          </a:prstGeom>
          <a:noFill/>
          <a:ln w="9525">
            <a:noFill/>
            <a:miter lim="800000"/>
            <a:headEnd/>
            <a:tailEnd/>
          </a:ln>
        </p:spPr>
        <p:txBody>
          <a:bodyPr>
            <a:prstTxWarp prst="textNoShape">
              <a:avLst/>
            </a:prstTxWarp>
            <a:spAutoFit/>
          </a:bodyPr>
          <a:lstStyle/>
          <a:p>
            <a:pPr algn="l">
              <a:spcBef>
                <a:spcPct val="50000"/>
              </a:spcBef>
            </a:pPr>
            <a:r>
              <a:rPr lang="en-US" sz="2200">
                <a:solidFill>
                  <a:srgbClr val="FF0000"/>
                </a:solidFill>
                <a:latin typeface="Times New Roman" charset="0"/>
              </a:rPr>
              <a:t>Protein Interactions</a:t>
            </a:r>
          </a:p>
        </p:txBody>
      </p:sp>
      <p:sp>
        <p:nvSpPr>
          <p:cNvPr id="18449" name="Line 19"/>
          <p:cNvSpPr>
            <a:spLocks noChangeShapeType="1"/>
          </p:cNvSpPr>
          <p:nvPr/>
        </p:nvSpPr>
        <p:spPr bwMode="auto">
          <a:xfrm flipH="1" flipV="1">
            <a:off x="5672138" y="2514600"/>
            <a:ext cx="542925" cy="1990725"/>
          </a:xfrm>
          <a:prstGeom prst="line">
            <a:avLst/>
          </a:prstGeom>
          <a:noFill/>
          <a:ln w="28575">
            <a:solidFill>
              <a:srgbClr val="FF0000"/>
            </a:solidFill>
            <a:round/>
            <a:headEnd/>
            <a:tailEnd type="arrow" w="med" len="med"/>
          </a:ln>
        </p:spPr>
        <p:txBody>
          <a:bodyPr>
            <a:prstTxWarp prst="textNoShape">
              <a:avLst/>
            </a:prstTxWarp>
          </a:bodyPr>
          <a:lstStyle/>
          <a:p>
            <a:endParaRPr lang="en-US"/>
          </a:p>
        </p:txBody>
      </p:sp>
    </p:spTree>
    <p:extLst>
      <p:ext uri="{BB962C8B-B14F-4D97-AF65-F5344CB8AC3E}">
        <p14:creationId xmlns:p14="http://schemas.microsoft.com/office/powerpoint/2010/main" val="1240167053"/>
      </p:ext>
    </p:extLst>
  </p:cSld>
  <p:clrMapOvr>
    <a:masterClrMapping/>
  </p:clrMapOvr>
  <p:transition>
    <p:spli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Protein Structural Elements</a:t>
            </a:r>
          </a:p>
        </p:txBody>
      </p:sp>
      <p:sp>
        <p:nvSpPr>
          <p:cNvPr id="20483" name="Rectangle 3"/>
          <p:cNvSpPr>
            <a:spLocks noGrp="1" noChangeArrowheads="1"/>
          </p:cNvSpPr>
          <p:nvPr>
            <p:ph type="body" idx="1"/>
          </p:nvPr>
        </p:nvSpPr>
        <p:spPr/>
        <p:txBody>
          <a:bodyPr/>
          <a:lstStyle/>
          <a:p>
            <a:pPr eaLnBrk="1" hangingPunct="1"/>
            <a:r>
              <a:rPr lang="en-US"/>
              <a:t>2</a:t>
            </a:r>
            <a:r>
              <a:rPr lang="en-US" baseline="30000"/>
              <a:t>o</a:t>
            </a:r>
            <a:r>
              <a:rPr lang="en-US"/>
              <a:t> Structural Elements</a:t>
            </a:r>
          </a:p>
          <a:p>
            <a:pPr lvl="1" eaLnBrk="1" hangingPunct="1"/>
            <a:r>
              <a:rPr lang="en-US">
                <a:ea typeface="Times New Roman" charset="0"/>
                <a:cs typeface="Times New Roman" charset="0"/>
              </a:rPr>
              <a:t>α</a:t>
            </a:r>
            <a:r>
              <a:rPr lang="en-US"/>
              <a:t>-Helix</a:t>
            </a:r>
          </a:p>
          <a:p>
            <a:pPr lvl="1" eaLnBrk="1" hangingPunct="1"/>
            <a:r>
              <a:rPr lang="en-US">
                <a:ea typeface="Times New Roman" charset="0"/>
                <a:cs typeface="Times New Roman" charset="0"/>
              </a:rPr>
              <a:t>β</a:t>
            </a:r>
            <a:r>
              <a:rPr lang="en-US"/>
              <a:t>-Sheet</a:t>
            </a:r>
          </a:p>
          <a:p>
            <a:pPr lvl="1" eaLnBrk="1" hangingPunct="1"/>
            <a:r>
              <a:rPr lang="en-US"/>
              <a:t>Globular regions</a:t>
            </a:r>
          </a:p>
          <a:p>
            <a:pPr eaLnBrk="1" hangingPunct="1"/>
            <a:r>
              <a:rPr lang="en-US"/>
              <a:t>Domains</a:t>
            </a:r>
          </a:p>
          <a:p>
            <a:pPr lvl="1" eaLnBrk="1" hangingPunct="1"/>
            <a:r>
              <a:rPr lang="en-US"/>
              <a:t>SH2</a:t>
            </a:r>
          </a:p>
          <a:p>
            <a:pPr lvl="1" eaLnBrk="1" hangingPunct="1"/>
            <a:r>
              <a:rPr lang="en-US"/>
              <a:t>Leucine Zipper</a:t>
            </a:r>
          </a:p>
        </p:txBody>
      </p:sp>
    </p:spTree>
    <p:extLst>
      <p:ext uri="{BB962C8B-B14F-4D97-AF65-F5344CB8AC3E}">
        <p14:creationId xmlns:p14="http://schemas.microsoft.com/office/powerpoint/2010/main" val="171044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Domains</a:t>
            </a:r>
          </a:p>
        </p:txBody>
      </p:sp>
      <p:sp>
        <p:nvSpPr>
          <p:cNvPr id="21507" name="Rectangle 3"/>
          <p:cNvSpPr>
            <a:spLocks noGrp="1" noChangeArrowheads="1"/>
          </p:cNvSpPr>
          <p:nvPr>
            <p:ph type="body" idx="1"/>
          </p:nvPr>
        </p:nvSpPr>
        <p:spPr/>
        <p:txBody>
          <a:bodyPr/>
          <a:lstStyle/>
          <a:p>
            <a:pPr eaLnBrk="1" hangingPunct="1"/>
            <a:r>
              <a:rPr lang="en-US"/>
              <a:t>Discrete structural units</a:t>
            </a:r>
          </a:p>
          <a:p>
            <a:pPr eaLnBrk="1" hangingPunct="1"/>
            <a:r>
              <a:rPr lang="en-US"/>
              <a:t>Can infer boundaries from sequence analysis</a:t>
            </a:r>
          </a:p>
          <a:p>
            <a:pPr eaLnBrk="1" hangingPunct="1"/>
            <a:r>
              <a:rPr lang="en-US"/>
              <a:t>25 – 500 residues long</a:t>
            </a:r>
          </a:p>
          <a:p>
            <a:pPr eaLnBrk="1" hangingPunct="1"/>
            <a:r>
              <a:rPr lang="en-US"/>
              <a:t>Most &lt; 200 residues</a:t>
            </a:r>
          </a:p>
          <a:p>
            <a:pPr eaLnBrk="1" hangingPunct="1"/>
            <a:r>
              <a:rPr lang="en-US"/>
              <a:t>Less than 50 residues usually stabilized by S–S bonds or metal ions</a:t>
            </a:r>
          </a:p>
        </p:txBody>
      </p:sp>
    </p:spTree>
    <p:extLst>
      <p:ext uri="{BB962C8B-B14F-4D97-AF65-F5344CB8AC3E}">
        <p14:creationId xmlns:p14="http://schemas.microsoft.com/office/powerpoint/2010/main" val="1412464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2"/>
          <p:cNvGraphicFramePr>
            <a:graphicFrameLocks noChangeAspect="1"/>
          </p:cNvGraphicFramePr>
          <p:nvPr/>
        </p:nvGraphicFramePr>
        <p:xfrm>
          <a:off x="228600" y="246063"/>
          <a:ext cx="8763000" cy="6459537"/>
        </p:xfrm>
        <a:graphic>
          <a:graphicData uri="http://schemas.openxmlformats.org/presentationml/2006/ole">
            <mc:AlternateContent xmlns:mc="http://schemas.openxmlformats.org/markup-compatibility/2006">
              <mc:Choice xmlns:v="urn:schemas-microsoft-com:vml" Requires="v">
                <p:oleObj spid="_x0000_s2051" name="Photo Editor Photo" r:id="rId4" imgW="3246401" imgH="2620952" progId="">
                  <p:embed/>
                </p:oleObj>
              </mc:Choice>
              <mc:Fallback>
                <p:oleObj name="Photo Editor Photo" r:id="rId4" imgW="3246401" imgH="2620952"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46063"/>
                        <a:ext cx="8763000" cy="64595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96610" name="Rectangle 2"/>
          <p:cNvSpPr>
            <a:spLocks noGrp="1" noChangeArrowheads="1"/>
          </p:cNvSpPr>
          <p:nvPr>
            <p:ph type="title"/>
          </p:nvPr>
        </p:nvSpPr>
        <p:spPr>
          <a:xfrm>
            <a:off x="152400" y="228600"/>
            <a:ext cx="4343400" cy="1143000"/>
          </a:xfrm>
        </p:spPr>
        <p:txBody>
          <a:bodyPr>
            <a:normAutofit/>
          </a:bodyPr>
          <a:lstStyle/>
          <a:p>
            <a:pPr eaLnBrk="1" hangingPunct="1">
              <a:defRPr/>
            </a:pPr>
            <a:r>
              <a:rPr lang="en-US">
                <a:solidFill>
                  <a:schemeClr val="bg1"/>
                </a:solidFill>
                <a:latin typeface="Verdana" charset="0"/>
              </a:rPr>
              <a:t>Lipoxygenase</a:t>
            </a:r>
            <a:br>
              <a:rPr lang="en-US">
                <a:solidFill>
                  <a:schemeClr val="bg1"/>
                </a:solidFill>
                <a:latin typeface="Verdana" charset="0"/>
              </a:rPr>
            </a:br>
            <a:r>
              <a:rPr lang="en-US">
                <a:solidFill>
                  <a:schemeClr val="bg1"/>
                </a:solidFill>
                <a:latin typeface="Verdana" charset="0"/>
              </a:rPr>
              <a:t>Domain</a:t>
            </a:r>
          </a:p>
        </p:txBody>
      </p:sp>
      <p:sp>
        <p:nvSpPr>
          <p:cNvPr id="22532" name="Text Box 5"/>
          <p:cNvSpPr txBox="1">
            <a:spLocks noChangeArrowheads="1"/>
          </p:cNvSpPr>
          <p:nvPr/>
        </p:nvSpPr>
        <p:spPr bwMode="auto">
          <a:xfrm>
            <a:off x="1258888" y="6019800"/>
            <a:ext cx="1863725" cy="369888"/>
          </a:xfrm>
          <a:prstGeom prst="rect">
            <a:avLst/>
          </a:prstGeom>
          <a:noFill/>
          <a:ln w="9525">
            <a:noFill/>
            <a:miter lim="800000"/>
            <a:headEnd/>
            <a:tailEnd/>
          </a:ln>
        </p:spPr>
        <p:txBody>
          <a:bodyPr wrap="none">
            <a:prstTxWarp prst="textNoShape">
              <a:avLst/>
            </a:prstTxWarp>
            <a:spAutoFit/>
          </a:bodyPr>
          <a:lstStyle/>
          <a:p>
            <a:r>
              <a:rPr lang="en-US" sz="1800">
                <a:solidFill>
                  <a:schemeClr val="bg1"/>
                </a:solidFill>
                <a:latin typeface="Verdana" charset="0"/>
              </a:rPr>
              <a:t>&gt;500 residues</a:t>
            </a:r>
          </a:p>
        </p:txBody>
      </p:sp>
    </p:spTree>
    <p:extLst>
      <p:ext uri="{BB962C8B-B14F-4D97-AF65-F5344CB8AC3E}">
        <p14:creationId xmlns:p14="http://schemas.microsoft.com/office/powerpoint/2010/main" val="999793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ChangeAspect="1"/>
          </p:cNvGraphicFramePr>
          <p:nvPr/>
        </p:nvGraphicFramePr>
        <p:xfrm>
          <a:off x="381000" y="304800"/>
          <a:ext cx="8458200" cy="6553200"/>
        </p:xfrm>
        <a:graphic>
          <a:graphicData uri="http://schemas.openxmlformats.org/presentationml/2006/ole">
            <mc:AlternateContent xmlns:mc="http://schemas.openxmlformats.org/markup-compatibility/2006">
              <mc:Choice xmlns:v="urn:schemas-microsoft-com:vml" Requires="v">
                <p:oleObj spid="_x0000_s3075" name="Photo Editor Photo" r:id="rId4" imgW="2796190" imgH="2194750" progId="">
                  <p:embed/>
                </p:oleObj>
              </mc:Choice>
              <mc:Fallback>
                <p:oleObj name="Photo Editor Photo" r:id="rId4" imgW="2796190" imgH="219475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04800"/>
                        <a:ext cx="8458200" cy="6553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4579" name="Rectangle 3"/>
          <p:cNvSpPr>
            <a:spLocks noGrp="1" noChangeArrowheads="1"/>
          </p:cNvSpPr>
          <p:nvPr>
            <p:ph type="title"/>
          </p:nvPr>
        </p:nvSpPr>
        <p:spPr>
          <a:xfrm>
            <a:off x="152400" y="228600"/>
            <a:ext cx="4343400" cy="1143000"/>
          </a:xfrm>
        </p:spPr>
        <p:txBody>
          <a:bodyPr/>
          <a:lstStyle/>
          <a:p>
            <a:pPr eaLnBrk="1" hangingPunct="1"/>
            <a:r>
              <a:rPr lang="en-US">
                <a:solidFill>
                  <a:schemeClr val="bg1"/>
                </a:solidFill>
                <a:latin typeface="Verdana" charset="0"/>
              </a:rPr>
              <a:t>WW Domain</a:t>
            </a:r>
          </a:p>
        </p:txBody>
      </p:sp>
      <p:sp>
        <p:nvSpPr>
          <p:cNvPr id="24580" name="Text Box 4"/>
          <p:cNvSpPr txBox="1">
            <a:spLocks noChangeArrowheads="1"/>
          </p:cNvSpPr>
          <p:nvPr/>
        </p:nvSpPr>
        <p:spPr bwMode="auto">
          <a:xfrm>
            <a:off x="1458913" y="6019800"/>
            <a:ext cx="1525587" cy="369888"/>
          </a:xfrm>
          <a:prstGeom prst="rect">
            <a:avLst/>
          </a:prstGeom>
          <a:noFill/>
          <a:ln w="9525">
            <a:noFill/>
            <a:miter lim="800000"/>
            <a:headEnd/>
            <a:tailEnd/>
          </a:ln>
        </p:spPr>
        <p:txBody>
          <a:bodyPr wrap="none">
            <a:prstTxWarp prst="textNoShape">
              <a:avLst/>
            </a:prstTxWarp>
            <a:spAutoFit/>
          </a:bodyPr>
          <a:lstStyle/>
          <a:p>
            <a:r>
              <a:rPr lang="en-US" sz="1800">
                <a:solidFill>
                  <a:schemeClr val="bg1"/>
                </a:solidFill>
                <a:latin typeface="Verdana" charset="0"/>
              </a:rPr>
              <a:t>33 residues</a:t>
            </a:r>
          </a:p>
        </p:txBody>
      </p:sp>
    </p:spTree>
    <p:extLst>
      <p:ext uri="{BB962C8B-B14F-4D97-AF65-F5344CB8AC3E}">
        <p14:creationId xmlns:p14="http://schemas.microsoft.com/office/powerpoint/2010/main" val="1794836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85800" y="228600"/>
            <a:ext cx="7772400" cy="921774"/>
          </a:xfrm>
        </p:spPr>
        <p:txBody>
          <a:bodyPr/>
          <a:lstStyle/>
          <a:p>
            <a:pPr eaLnBrk="1" hangingPunct="1"/>
            <a:r>
              <a:rPr lang="en-US"/>
              <a:t>Domain Determination</a:t>
            </a:r>
          </a:p>
        </p:txBody>
      </p:sp>
      <p:sp>
        <p:nvSpPr>
          <p:cNvPr id="199683" name="Rectangle 3"/>
          <p:cNvSpPr>
            <a:spLocks noGrp="1" noChangeArrowheads="1"/>
          </p:cNvSpPr>
          <p:nvPr>
            <p:ph type="body" idx="1"/>
          </p:nvPr>
        </p:nvSpPr>
        <p:spPr>
          <a:xfrm>
            <a:off x="685800" y="1295400"/>
            <a:ext cx="7772400" cy="4114800"/>
          </a:xfrm>
        </p:spPr>
        <p:txBody>
          <a:bodyPr>
            <a:normAutofit fontScale="92500" lnSpcReduction="20000"/>
          </a:bodyPr>
          <a:lstStyle/>
          <a:p>
            <a:pPr eaLnBrk="1" hangingPunct="1">
              <a:lnSpc>
                <a:spcPct val="90000"/>
              </a:lnSpc>
              <a:defRPr/>
            </a:pPr>
            <a:r>
              <a:rPr lang="en-US" sz="2800"/>
              <a:t>Internal duplications</a:t>
            </a:r>
          </a:p>
          <a:p>
            <a:pPr lvl="1" eaLnBrk="1" hangingPunct="1">
              <a:lnSpc>
                <a:spcPct val="90000"/>
              </a:lnSpc>
              <a:defRPr/>
            </a:pPr>
            <a:r>
              <a:rPr lang="en-US" sz="2400"/>
              <a:t>Detect with a dotplot</a:t>
            </a:r>
          </a:p>
          <a:p>
            <a:pPr eaLnBrk="1" hangingPunct="1">
              <a:lnSpc>
                <a:spcPct val="90000"/>
              </a:lnSpc>
              <a:defRPr/>
            </a:pPr>
            <a:r>
              <a:rPr lang="en-US" sz="2800"/>
              <a:t>Transmembrane segments</a:t>
            </a:r>
          </a:p>
          <a:p>
            <a:pPr lvl="1" eaLnBrk="1" hangingPunct="1">
              <a:lnSpc>
                <a:spcPct val="90000"/>
              </a:lnSpc>
              <a:defRPr/>
            </a:pPr>
            <a:r>
              <a:rPr lang="en-US" sz="2400"/>
              <a:t>Hydrophobic, 15–35 residues</a:t>
            </a:r>
          </a:p>
          <a:p>
            <a:pPr lvl="1" eaLnBrk="1" hangingPunct="1">
              <a:lnSpc>
                <a:spcPct val="90000"/>
              </a:lnSpc>
              <a:defRPr/>
            </a:pPr>
            <a:r>
              <a:rPr lang="en-US" sz="2400"/>
              <a:t>Segments easy to predict</a:t>
            </a:r>
          </a:p>
          <a:p>
            <a:pPr lvl="1" eaLnBrk="1" hangingPunct="1">
              <a:lnSpc>
                <a:spcPct val="90000"/>
              </a:lnSpc>
              <a:defRPr/>
            </a:pPr>
            <a:r>
              <a:rPr lang="en-US" sz="2400"/>
              <a:t>Topology and multiple segments harder to predict</a:t>
            </a:r>
          </a:p>
          <a:p>
            <a:pPr lvl="1" eaLnBrk="1" hangingPunct="1">
              <a:lnSpc>
                <a:spcPct val="90000"/>
              </a:lnSpc>
              <a:defRPr/>
            </a:pPr>
            <a:r>
              <a:rPr lang="en-US" sz="2400"/>
              <a:t>PHD, TMHMM, TMpred</a:t>
            </a:r>
          </a:p>
          <a:p>
            <a:pPr eaLnBrk="1" hangingPunct="1">
              <a:lnSpc>
                <a:spcPct val="90000"/>
              </a:lnSpc>
              <a:defRPr/>
            </a:pPr>
            <a:r>
              <a:rPr lang="en-US" sz="2800"/>
              <a:t>Low complexity segments</a:t>
            </a:r>
          </a:p>
          <a:p>
            <a:pPr lvl="1" eaLnBrk="1" hangingPunct="1">
              <a:lnSpc>
                <a:spcPct val="90000"/>
              </a:lnSpc>
              <a:defRPr/>
            </a:pPr>
            <a:r>
              <a:rPr lang="en-US" sz="2400"/>
              <a:t>Composition typically “non-random”</a:t>
            </a:r>
          </a:p>
          <a:p>
            <a:pPr lvl="1" eaLnBrk="1" hangingPunct="1">
              <a:lnSpc>
                <a:spcPct val="90000"/>
              </a:lnSpc>
              <a:defRPr/>
            </a:pPr>
            <a:r>
              <a:rPr lang="en-US" sz="2400"/>
              <a:t>Non-compact folds: coiled coils, rods, flexible domain linkers</a:t>
            </a:r>
          </a:p>
          <a:p>
            <a:pPr lvl="1" eaLnBrk="1" hangingPunct="1">
              <a:lnSpc>
                <a:spcPct val="90000"/>
              </a:lnSpc>
              <a:defRPr/>
            </a:pPr>
            <a:r>
              <a:rPr lang="en-US" sz="2400"/>
              <a:t>Complexity function (SEG)</a:t>
            </a:r>
          </a:p>
          <a:p>
            <a:pPr lvl="1" eaLnBrk="1" hangingPunct="1">
              <a:lnSpc>
                <a:spcPct val="90000"/>
              </a:lnSpc>
              <a:defRPr/>
            </a:pPr>
            <a:r>
              <a:rPr lang="en-US" sz="2400"/>
              <a:t>Small-pitch overlapping repeats (XNU)</a:t>
            </a:r>
          </a:p>
        </p:txBody>
      </p:sp>
    </p:spTree>
    <p:extLst>
      <p:ext uri="{BB962C8B-B14F-4D97-AF65-F5344CB8AC3E}">
        <p14:creationId xmlns:p14="http://schemas.microsoft.com/office/powerpoint/2010/main" val="653398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Protein Sequence Databases</a:t>
            </a:r>
          </a:p>
        </p:txBody>
      </p:sp>
      <p:sp>
        <p:nvSpPr>
          <p:cNvPr id="27651" name="Rectangle 3"/>
          <p:cNvSpPr>
            <a:spLocks noGrp="1" noChangeArrowheads="1"/>
          </p:cNvSpPr>
          <p:nvPr>
            <p:ph type="body" idx="1"/>
          </p:nvPr>
        </p:nvSpPr>
        <p:spPr/>
        <p:txBody>
          <a:bodyPr/>
          <a:lstStyle/>
          <a:p>
            <a:pPr eaLnBrk="1" hangingPunct="1"/>
            <a:r>
              <a:rPr lang="en-US"/>
              <a:t>GenPept</a:t>
            </a:r>
          </a:p>
          <a:p>
            <a:pPr eaLnBrk="1" hangingPunct="1"/>
            <a:r>
              <a:rPr lang="en-US"/>
              <a:t>Swiss-Prot</a:t>
            </a:r>
          </a:p>
          <a:p>
            <a:pPr eaLnBrk="1" hangingPunct="1"/>
            <a:r>
              <a:rPr lang="en-US"/>
              <a:t>TrEMBL</a:t>
            </a:r>
          </a:p>
          <a:p>
            <a:pPr eaLnBrk="1" hangingPunct="1"/>
            <a:endParaRPr lang="en-US"/>
          </a:p>
        </p:txBody>
      </p:sp>
    </p:spTree>
    <p:extLst>
      <p:ext uri="{BB962C8B-B14F-4D97-AF65-F5344CB8AC3E}">
        <p14:creationId xmlns:p14="http://schemas.microsoft.com/office/powerpoint/2010/main" val="1588887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t>Protein Domain Databases</a:t>
            </a:r>
          </a:p>
        </p:txBody>
      </p:sp>
      <p:sp>
        <p:nvSpPr>
          <p:cNvPr id="28675" name="Rectangle 3"/>
          <p:cNvSpPr>
            <a:spLocks noGrp="1" noChangeArrowheads="1"/>
          </p:cNvSpPr>
          <p:nvPr>
            <p:ph type="body" idx="1"/>
          </p:nvPr>
        </p:nvSpPr>
        <p:spPr>
          <a:xfrm>
            <a:off x="1981200" y="1600200"/>
            <a:ext cx="2971800" cy="2819400"/>
          </a:xfrm>
        </p:spPr>
        <p:txBody>
          <a:bodyPr/>
          <a:lstStyle/>
          <a:p>
            <a:pPr eaLnBrk="1" hangingPunct="1"/>
            <a:r>
              <a:rPr lang="en-US" sz="3600"/>
              <a:t>Pfam</a:t>
            </a:r>
          </a:p>
          <a:p>
            <a:pPr eaLnBrk="1" hangingPunct="1"/>
            <a:r>
              <a:rPr lang="en-US" sz="3600"/>
              <a:t>PROSITE</a:t>
            </a:r>
          </a:p>
          <a:p>
            <a:pPr eaLnBrk="1" hangingPunct="1"/>
            <a:r>
              <a:rPr lang="en-US" sz="3600"/>
              <a:t>BLOCKS</a:t>
            </a:r>
          </a:p>
          <a:p>
            <a:pPr eaLnBrk="1" hangingPunct="1"/>
            <a:r>
              <a:rPr lang="en-US" sz="3600"/>
              <a:t>PRINTS</a:t>
            </a:r>
          </a:p>
        </p:txBody>
      </p:sp>
      <p:sp>
        <p:nvSpPr>
          <p:cNvPr id="28676" name="Rectangle 6"/>
          <p:cNvSpPr>
            <a:spLocks noChangeArrowheads="1"/>
          </p:cNvSpPr>
          <p:nvPr/>
        </p:nvSpPr>
        <p:spPr bwMode="auto">
          <a:xfrm>
            <a:off x="4572000" y="1600200"/>
            <a:ext cx="2971800" cy="2819400"/>
          </a:xfrm>
          <a:prstGeom prst="rect">
            <a:avLst/>
          </a:prstGeom>
          <a:noFill/>
          <a:ln w="9525">
            <a:noFill/>
            <a:miter lim="800000"/>
            <a:headEnd/>
            <a:tailEnd/>
          </a:ln>
        </p:spPr>
        <p:txBody>
          <a:bodyPr>
            <a:prstTxWarp prst="textNoShape">
              <a:avLst/>
            </a:prstTxWarp>
          </a:bodyPr>
          <a:lstStyle/>
          <a:p>
            <a:pPr marL="342900" indent="-342900">
              <a:spcBef>
                <a:spcPct val="20000"/>
              </a:spcBef>
              <a:buFontTx/>
              <a:buChar char="•"/>
            </a:pPr>
            <a:r>
              <a:rPr lang="en-US" sz="3600"/>
              <a:t>CDD</a:t>
            </a:r>
          </a:p>
          <a:p>
            <a:pPr marL="342900" indent="-342900">
              <a:spcBef>
                <a:spcPct val="20000"/>
              </a:spcBef>
              <a:buFontTx/>
              <a:buChar char="•"/>
            </a:pPr>
            <a:r>
              <a:rPr lang="en-US" sz="3600"/>
              <a:t>ProDom</a:t>
            </a:r>
          </a:p>
          <a:p>
            <a:pPr marL="342900" indent="-342900">
              <a:spcBef>
                <a:spcPct val="20000"/>
              </a:spcBef>
              <a:buFontTx/>
              <a:buChar char="•"/>
            </a:pPr>
            <a:r>
              <a:rPr lang="en-US" sz="3600"/>
              <a:t>SMART</a:t>
            </a:r>
          </a:p>
          <a:p>
            <a:pPr marL="342900" indent="-342900">
              <a:spcBef>
                <a:spcPct val="20000"/>
              </a:spcBef>
              <a:buFontTx/>
              <a:buChar char="•"/>
            </a:pPr>
            <a:r>
              <a:rPr lang="en-US" sz="3600"/>
              <a:t>InterPro</a:t>
            </a:r>
          </a:p>
        </p:txBody>
      </p:sp>
    </p:spTree>
    <p:extLst>
      <p:ext uri="{BB962C8B-B14F-4D97-AF65-F5344CB8AC3E}">
        <p14:creationId xmlns:p14="http://schemas.microsoft.com/office/powerpoint/2010/main" val="470238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14313" y="195263"/>
            <a:ext cx="7772400" cy="1143000"/>
          </a:xfrm>
        </p:spPr>
        <p:txBody>
          <a:bodyPr/>
          <a:lstStyle/>
          <a:p>
            <a:pPr algn="l" eaLnBrk="1" hangingPunct="1"/>
            <a:r>
              <a:rPr lang="en-US" sz="2200">
                <a:ea typeface="ＭＳ Ｐゴシック" pitchFamily="1" charset="-128"/>
                <a:cs typeface="ＭＳ Ｐゴシック" pitchFamily="1" charset="-128"/>
              </a:rPr>
              <a:t>Questions that can be addressed with genome-wide expression analysis:</a:t>
            </a:r>
          </a:p>
        </p:txBody>
      </p:sp>
      <p:sp>
        <p:nvSpPr>
          <p:cNvPr id="31747" name="Rectangle 3"/>
          <p:cNvSpPr>
            <a:spLocks noGrp="1" noChangeArrowheads="1"/>
          </p:cNvSpPr>
          <p:nvPr>
            <p:ph sz="quarter" idx="1"/>
          </p:nvPr>
        </p:nvSpPr>
        <p:spPr>
          <a:xfrm>
            <a:off x="271463" y="1447800"/>
            <a:ext cx="8672512" cy="3519488"/>
          </a:xfrm>
        </p:spPr>
        <p:txBody>
          <a:bodyPr/>
          <a:lstStyle/>
          <a:p>
            <a:pPr eaLnBrk="1" hangingPunct="1"/>
            <a:r>
              <a:rPr lang="en-US" sz="2400">
                <a:ea typeface="ＭＳ Ｐゴシック" pitchFamily="1" charset="-128"/>
                <a:cs typeface="ＭＳ Ｐゴシック" pitchFamily="1" charset="-128"/>
              </a:rPr>
              <a:t>What genes have similar function?</a:t>
            </a:r>
          </a:p>
          <a:p>
            <a:pPr eaLnBrk="1" hangingPunct="1"/>
            <a:r>
              <a:rPr lang="en-US" sz="2400">
                <a:ea typeface="ＭＳ Ｐゴシック" pitchFamily="1" charset="-128"/>
                <a:cs typeface="ＭＳ Ｐゴシック" pitchFamily="1" charset="-128"/>
              </a:rPr>
              <a:t>What regulatory pathways exist?</a:t>
            </a:r>
          </a:p>
          <a:p>
            <a:pPr eaLnBrk="1" hangingPunct="1"/>
            <a:r>
              <a:rPr lang="en-US" sz="2400">
                <a:ea typeface="ＭＳ Ｐゴシック" pitchFamily="1" charset="-128"/>
                <a:cs typeface="ＭＳ Ｐゴシック" pitchFamily="1" charset="-128"/>
              </a:rPr>
              <a:t>Can we subdivide experiments or genes into meaningful classes?</a:t>
            </a:r>
          </a:p>
          <a:p>
            <a:pPr eaLnBrk="1" hangingPunct="1"/>
            <a:r>
              <a:rPr lang="en-US" sz="2400">
                <a:ea typeface="ＭＳ Ｐゴシック" pitchFamily="1" charset="-128"/>
                <a:cs typeface="ＭＳ Ｐゴシック" pitchFamily="1" charset="-128"/>
              </a:rPr>
              <a:t>Can we correctly classify an unknown experiment or gene into a known class?</a:t>
            </a:r>
          </a:p>
          <a:p>
            <a:pPr eaLnBrk="1" hangingPunct="1"/>
            <a:r>
              <a:rPr lang="en-US" sz="2400">
                <a:ea typeface="ＭＳ Ｐゴシック" pitchFamily="1" charset="-128"/>
                <a:cs typeface="ＭＳ Ｐゴシック" pitchFamily="1" charset="-128"/>
              </a:rPr>
              <a:t>Can we make better treatment decisions for a cancer patient based on his or her gene expression profile?</a:t>
            </a:r>
          </a:p>
        </p:txBody>
      </p:sp>
      <p:sp>
        <p:nvSpPr>
          <p:cNvPr id="31748" name="Rectangle 4"/>
          <p:cNvSpPr>
            <a:spLocks noChangeArrowheads="1"/>
          </p:cNvSpPr>
          <p:nvPr/>
        </p:nvSpPr>
        <p:spPr bwMode="auto">
          <a:xfrm>
            <a:off x="2268538" y="6350000"/>
            <a:ext cx="6875462" cy="5080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Tree>
  </p:cSld>
  <p:clrMapOvr>
    <a:masterClrMapping/>
  </p:clrMapOvr>
  <p:transition advTm="33712"/>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3"/>
          <p:cNvSpPr>
            <a:spLocks noGrp="1" noChangeArrowheads="1"/>
          </p:cNvSpPr>
          <p:nvPr>
            <p:ph type="body" idx="1"/>
          </p:nvPr>
        </p:nvSpPr>
        <p:spPr/>
        <p:txBody>
          <a:bodyPr/>
          <a:lstStyle/>
          <a:p>
            <a:pPr eaLnBrk="1" hangingPunct="1"/>
            <a:r>
              <a:rPr lang="en-US" dirty="0"/>
              <a:t>HMM family profiles constructed by hand</a:t>
            </a:r>
          </a:p>
          <a:p>
            <a:pPr eaLnBrk="1" hangingPunct="1"/>
            <a:r>
              <a:rPr lang="en-US" dirty="0"/>
              <a:t>Structural data in alignments</a:t>
            </a:r>
          </a:p>
          <a:p>
            <a:pPr eaLnBrk="1" hangingPunct="1"/>
            <a:r>
              <a:rPr lang="en-US" dirty="0"/>
              <a:t>No hierarchy</a:t>
            </a:r>
          </a:p>
          <a:p>
            <a:pPr eaLnBrk="1" hangingPunct="1"/>
            <a:r>
              <a:rPr lang="en-US" dirty="0"/>
              <a:t>No specific compositional bias</a:t>
            </a:r>
          </a:p>
          <a:p>
            <a:pPr eaLnBrk="1" hangingPunct="1"/>
            <a:r>
              <a:rPr lang="en-US" dirty="0"/>
              <a:t>Good graphical output</a:t>
            </a:r>
          </a:p>
          <a:p>
            <a:pPr eaLnBrk="1" hangingPunct="1"/>
            <a:endParaRPr lang="en-US" dirty="0"/>
          </a:p>
          <a:p>
            <a:pPr eaLnBrk="1" hangingPunct="1"/>
            <a:endParaRPr lang="en-US" dirty="0"/>
          </a:p>
        </p:txBody>
      </p:sp>
      <p:graphicFrame>
        <p:nvGraphicFramePr>
          <p:cNvPr id="29698" name="Object 2"/>
          <p:cNvGraphicFramePr>
            <a:graphicFrameLocks noChangeAspect="1"/>
          </p:cNvGraphicFramePr>
          <p:nvPr/>
        </p:nvGraphicFramePr>
        <p:xfrm>
          <a:off x="838200" y="5257800"/>
          <a:ext cx="6629400" cy="568325"/>
        </p:xfrm>
        <a:graphic>
          <a:graphicData uri="http://schemas.openxmlformats.org/presentationml/2006/ole">
            <mc:AlternateContent xmlns:mc="http://schemas.openxmlformats.org/markup-compatibility/2006">
              <mc:Choice xmlns:v="urn:schemas-microsoft-com:vml" Requires="v">
                <p:oleObj spid="_x0000_s4101" name="Photo Editor Photo" r:id="rId3" imgW="3299746" imgH="281905" progId="">
                  <p:embed/>
                </p:oleObj>
              </mc:Choice>
              <mc:Fallback>
                <p:oleObj name="Photo Editor Photo" r:id="rId3" imgW="3299746" imgH="281905"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5257800"/>
                        <a:ext cx="6629400" cy="568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9699" name="Object 3"/>
          <p:cNvGraphicFramePr>
            <a:graphicFrameLocks noChangeAspect="1"/>
          </p:cNvGraphicFramePr>
          <p:nvPr>
            <p:extLst>
              <p:ext uri="{D42A27DB-BD31-4B8C-83A1-F6EECF244321}">
                <p14:modId xmlns:p14="http://schemas.microsoft.com/office/powerpoint/2010/main" val="1387993155"/>
              </p:ext>
            </p:extLst>
          </p:nvPr>
        </p:nvGraphicFramePr>
        <p:xfrm>
          <a:off x="2971800" y="78662"/>
          <a:ext cx="2590800" cy="1071563"/>
        </p:xfrm>
        <a:graphic>
          <a:graphicData uri="http://schemas.openxmlformats.org/presentationml/2006/ole">
            <mc:AlternateContent xmlns:mc="http://schemas.openxmlformats.org/markup-compatibility/2006">
              <mc:Choice xmlns:v="urn:schemas-microsoft-com:vml" Requires="v">
                <p:oleObj spid="_x0000_s4102" name="Photo Editor Photo" r:id="rId5" imgW="1066667" imgH="442092" progId="">
                  <p:embed/>
                </p:oleObj>
              </mc:Choice>
              <mc:Fallback>
                <p:oleObj name="Photo Editor Photo" r:id="rId5" imgW="1066667" imgH="442092"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78662"/>
                        <a:ext cx="2590800" cy="1071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558295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4"/>
          <p:cNvSpPr>
            <a:spLocks noGrp="1"/>
          </p:cNvSpPr>
          <p:nvPr>
            <p:ph type="title"/>
          </p:nvPr>
        </p:nvSpPr>
        <p:spPr/>
        <p:txBody>
          <a:bodyPr/>
          <a:lstStyle/>
          <a:p>
            <a:pPr eaLnBrk="1" hangingPunct="1"/>
            <a:r>
              <a:rPr lang="en-US"/>
              <a:t>Interproscan</a:t>
            </a:r>
          </a:p>
        </p:txBody>
      </p:sp>
      <p:pic>
        <p:nvPicPr>
          <p:cNvPr id="34819" name="Picture Placeholder 7" descr="Screen shot 2012-03-08 at 1.06.03 PM.png"/>
          <p:cNvPicPr>
            <a:picLocks noGrp="1" noChangeAspect="1"/>
          </p:cNvPicPr>
          <p:nvPr>
            <p:ph sz="quarter" idx="1"/>
          </p:nvPr>
        </p:nvPicPr>
        <p:blipFill>
          <a:blip r:embed="rId2"/>
          <a:stretch>
            <a:fillRect/>
          </a:stretch>
        </p:blipFill>
        <p:spPr>
          <a:xfrm>
            <a:off x="1606691" y="1219200"/>
            <a:ext cx="5930617" cy="4937125"/>
          </a:xfrm>
        </p:spPr>
      </p:pic>
      <p:sp>
        <p:nvSpPr>
          <p:cNvPr id="34820" name="Text Placeholder 6"/>
          <p:cNvSpPr>
            <a:spLocks noGrp="1"/>
          </p:cNvSpPr>
          <p:nvPr>
            <p:ph type="body" sz="half" idx="4294967295"/>
          </p:nvPr>
        </p:nvSpPr>
        <p:spPr>
          <a:xfrm>
            <a:off x="457200" y="6232525"/>
            <a:ext cx="6489290" cy="804863"/>
          </a:xfrm>
        </p:spPr>
        <p:txBody>
          <a:bodyPr>
            <a:normAutofit/>
          </a:bodyPr>
          <a:lstStyle/>
          <a:p>
            <a:pPr eaLnBrk="1" hangingPunct="1"/>
            <a:r>
              <a:rPr lang="en-US" dirty="0"/>
              <a:t>http://</a:t>
            </a:r>
            <a:r>
              <a:rPr lang="en-US" dirty="0" err="1"/>
              <a:t>www.ebi.ac.uk</a:t>
            </a:r>
            <a:r>
              <a:rPr lang="en-US" dirty="0"/>
              <a:t>/Tools/</a:t>
            </a:r>
            <a:r>
              <a:rPr lang="en-US" dirty="0" err="1"/>
              <a:t>pfa</a:t>
            </a:r>
            <a:r>
              <a:rPr lang="en-US" dirty="0"/>
              <a:t>/</a:t>
            </a:r>
            <a:r>
              <a:rPr lang="en-US" dirty="0" err="1"/>
              <a:t>iprscan</a:t>
            </a:r>
            <a:r>
              <a:rPr lang="en-US" dirty="0"/>
              <a:t>/</a:t>
            </a:r>
          </a:p>
        </p:txBody>
      </p:sp>
    </p:spTree>
    <p:extLst>
      <p:ext uri="{BB962C8B-B14F-4D97-AF65-F5344CB8AC3E}">
        <p14:creationId xmlns:p14="http://schemas.microsoft.com/office/powerpoint/2010/main" val="1593430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normAutofit fontScale="90000"/>
          </a:bodyPr>
          <a:lstStyle/>
          <a:p>
            <a:pPr eaLnBrk="1" hangingPunct="1"/>
            <a:r>
              <a:rPr lang="en-US"/>
              <a:t>BRCA1 protein sequence from NCBI in FASTA format</a:t>
            </a:r>
          </a:p>
        </p:txBody>
      </p:sp>
      <p:pic>
        <p:nvPicPr>
          <p:cNvPr id="35843" name="Picture Placeholder 4" descr="Screen shot 2012-03-08 at 1.06.39 PM.png"/>
          <p:cNvPicPr>
            <a:picLocks noGrp="1" noChangeAspect="1"/>
          </p:cNvPicPr>
          <p:nvPr>
            <p:ph sz="quarter" idx="1"/>
          </p:nvPr>
        </p:nvPicPr>
        <p:blipFill>
          <a:blip r:embed="rId2"/>
          <a:stretch>
            <a:fillRect/>
          </a:stretch>
        </p:blipFill>
        <p:spPr>
          <a:xfrm>
            <a:off x="2162683" y="1219200"/>
            <a:ext cx="4818634" cy="4937125"/>
          </a:xfrm>
        </p:spPr>
      </p:pic>
      <p:sp>
        <p:nvSpPr>
          <p:cNvPr id="35844" name="Text Placeholder 3"/>
          <p:cNvSpPr>
            <a:spLocks noGrp="1"/>
          </p:cNvSpPr>
          <p:nvPr>
            <p:ph type="body" sz="half" idx="4294967295"/>
          </p:nvPr>
        </p:nvSpPr>
        <p:spPr>
          <a:xfrm>
            <a:off x="457200" y="6232525"/>
            <a:ext cx="8686800" cy="804863"/>
          </a:xfrm>
        </p:spPr>
        <p:txBody>
          <a:bodyPr>
            <a:normAutofit/>
          </a:bodyPr>
          <a:lstStyle/>
          <a:p>
            <a:pPr eaLnBrk="1" hangingPunct="1"/>
            <a:r>
              <a:rPr lang="en-US" dirty="0"/>
              <a:t>http://</a:t>
            </a:r>
            <a:r>
              <a:rPr lang="en-US" dirty="0" err="1"/>
              <a:t>www.ncbi.nlm.nih.gov</a:t>
            </a:r>
            <a:r>
              <a:rPr lang="en-US" dirty="0"/>
              <a:t>/protein/1698399?report=</a:t>
            </a:r>
            <a:r>
              <a:rPr lang="en-US" dirty="0" err="1"/>
              <a:t>fasta</a:t>
            </a:r>
            <a:endParaRPr lang="en-US" dirty="0"/>
          </a:p>
        </p:txBody>
      </p:sp>
    </p:spTree>
    <p:extLst>
      <p:ext uri="{BB962C8B-B14F-4D97-AF65-F5344CB8AC3E}">
        <p14:creationId xmlns:p14="http://schemas.microsoft.com/office/powerpoint/2010/main" val="1661805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pPr eaLnBrk="1" hangingPunct="1"/>
            <a:r>
              <a:rPr lang="en-US"/>
              <a:t>Interproscan results</a:t>
            </a:r>
          </a:p>
        </p:txBody>
      </p:sp>
      <p:pic>
        <p:nvPicPr>
          <p:cNvPr id="36867" name="Picture Placeholder 4" descr="Screen shot 2012-03-08 at 1.09.38 PM.png"/>
          <p:cNvPicPr>
            <a:picLocks noGrp="1" noChangeAspect="1"/>
          </p:cNvPicPr>
          <p:nvPr>
            <p:ph sz="quarter" idx="1"/>
          </p:nvPr>
        </p:nvPicPr>
        <p:blipFill>
          <a:blip r:embed="rId2"/>
          <a:stretch>
            <a:fillRect/>
          </a:stretch>
        </p:blipFill>
        <p:spPr>
          <a:xfrm>
            <a:off x="981019" y="1219200"/>
            <a:ext cx="7181962" cy="4937125"/>
          </a:xfrm>
        </p:spPr>
      </p:pic>
    </p:spTree>
    <p:extLst>
      <p:ext uri="{BB962C8B-B14F-4D97-AF65-F5344CB8AC3E}">
        <p14:creationId xmlns:p14="http://schemas.microsoft.com/office/powerpoint/2010/main" val="1947604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4"/>
          <p:cNvSpPr>
            <a:spLocks noGrp="1"/>
          </p:cNvSpPr>
          <p:nvPr>
            <p:ph type="title"/>
          </p:nvPr>
        </p:nvSpPr>
        <p:spPr/>
        <p:txBody>
          <a:bodyPr/>
          <a:lstStyle/>
          <a:p>
            <a:pPr eaLnBrk="1" hangingPunct="1"/>
            <a:r>
              <a:rPr lang="en-US"/>
              <a:t>Protein Interaction Databases</a:t>
            </a:r>
          </a:p>
        </p:txBody>
      </p:sp>
      <p:sp>
        <p:nvSpPr>
          <p:cNvPr id="37891" name="Content Placeholder 5"/>
          <p:cNvSpPr>
            <a:spLocks noGrp="1"/>
          </p:cNvSpPr>
          <p:nvPr>
            <p:ph idx="1"/>
          </p:nvPr>
        </p:nvSpPr>
        <p:spPr/>
        <p:txBody>
          <a:bodyPr/>
          <a:lstStyle/>
          <a:p>
            <a:pPr eaLnBrk="1" hangingPunct="1"/>
            <a:r>
              <a:rPr lang="en-US"/>
              <a:t>Generating Data</a:t>
            </a:r>
          </a:p>
          <a:p>
            <a:pPr lvl="1" eaLnBrk="1" hangingPunct="1"/>
            <a:r>
              <a:rPr lang="en-US"/>
              <a:t>Protein chips</a:t>
            </a:r>
          </a:p>
          <a:p>
            <a:pPr lvl="1" eaLnBrk="1" hangingPunct="1"/>
            <a:r>
              <a:rPr lang="en-US"/>
              <a:t>Y2H</a:t>
            </a:r>
          </a:p>
          <a:p>
            <a:pPr eaLnBrk="1" hangingPunct="1"/>
            <a:r>
              <a:rPr lang="en-US"/>
              <a:t>Databases</a:t>
            </a:r>
          </a:p>
          <a:p>
            <a:pPr lvl="1" eaLnBrk="1" hangingPunct="1"/>
            <a:r>
              <a:rPr lang="en-US"/>
              <a:t>String</a:t>
            </a:r>
          </a:p>
          <a:p>
            <a:pPr lvl="1" eaLnBrk="1" hangingPunct="1"/>
            <a:r>
              <a:rPr lang="en-US"/>
              <a:t>BioGRID</a:t>
            </a:r>
          </a:p>
          <a:p>
            <a:pPr eaLnBrk="1" hangingPunct="1"/>
            <a:endParaRPr lang="en-US"/>
          </a:p>
        </p:txBody>
      </p:sp>
    </p:spTree>
    <p:extLst>
      <p:ext uri="{BB962C8B-B14F-4D97-AF65-F5344CB8AC3E}">
        <p14:creationId xmlns:p14="http://schemas.microsoft.com/office/powerpoint/2010/main" val="1440478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152400"/>
            <a:ext cx="7772400" cy="983226"/>
          </a:xfrm>
        </p:spPr>
        <p:txBody>
          <a:bodyPr/>
          <a:lstStyle/>
          <a:p>
            <a:pPr eaLnBrk="1" hangingPunct="1"/>
            <a:r>
              <a:rPr lang="en-US"/>
              <a:t>Fabricating protein chips</a:t>
            </a:r>
          </a:p>
        </p:txBody>
      </p:sp>
      <p:sp>
        <p:nvSpPr>
          <p:cNvPr id="38915" name="Rectangle 8"/>
          <p:cNvSpPr>
            <a:spLocks noGrp="1" noChangeArrowheads="1"/>
          </p:cNvSpPr>
          <p:nvPr>
            <p:ph type="body" sz="half" idx="1"/>
          </p:nvPr>
        </p:nvSpPr>
        <p:spPr>
          <a:xfrm>
            <a:off x="368300" y="1670050"/>
            <a:ext cx="4127500" cy="4800600"/>
          </a:xfrm>
        </p:spPr>
        <p:txBody>
          <a:bodyPr/>
          <a:lstStyle/>
          <a:p>
            <a:pPr eaLnBrk="1" hangingPunct="1">
              <a:lnSpc>
                <a:spcPct val="90000"/>
              </a:lnSpc>
            </a:pPr>
            <a:r>
              <a:rPr lang="en-US" sz="2400"/>
              <a:t>Protein substrates</a:t>
            </a:r>
          </a:p>
          <a:p>
            <a:pPr lvl="1" eaLnBrk="1" hangingPunct="1">
              <a:lnSpc>
                <a:spcPct val="90000"/>
              </a:lnSpc>
            </a:pPr>
            <a:r>
              <a:rPr lang="en-US" sz="2400"/>
              <a:t>Polyacrylamide or agarose gels</a:t>
            </a:r>
          </a:p>
          <a:p>
            <a:pPr lvl="1" eaLnBrk="1" hangingPunct="1">
              <a:lnSpc>
                <a:spcPct val="90000"/>
              </a:lnSpc>
            </a:pPr>
            <a:r>
              <a:rPr lang="en-US" sz="2400"/>
              <a:t>Glass</a:t>
            </a:r>
          </a:p>
          <a:p>
            <a:pPr lvl="1" eaLnBrk="1" hangingPunct="1">
              <a:lnSpc>
                <a:spcPct val="90000"/>
              </a:lnSpc>
            </a:pPr>
            <a:r>
              <a:rPr lang="en-US" sz="2400"/>
              <a:t>Nanowells</a:t>
            </a:r>
          </a:p>
          <a:p>
            <a:pPr eaLnBrk="1" hangingPunct="1">
              <a:lnSpc>
                <a:spcPct val="90000"/>
              </a:lnSpc>
            </a:pPr>
            <a:r>
              <a:rPr lang="en-US" sz="2400"/>
              <a:t>Proteins deposited on chip surface by robots</a:t>
            </a:r>
          </a:p>
          <a:p>
            <a:pPr eaLnBrk="1" hangingPunct="1">
              <a:lnSpc>
                <a:spcPct val="90000"/>
              </a:lnSpc>
            </a:pPr>
            <a:endParaRPr lang="en-US" sz="2400"/>
          </a:p>
          <a:p>
            <a:pPr eaLnBrk="1" hangingPunct="1">
              <a:lnSpc>
                <a:spcPct val="90000"/>
              </a:lnSpc>
              <a:buFont typeface="Symbol" charset="2"/>
              <a:buNone/>
            </a:pPr>
            <a:r>
              <a:rPr lang="en-US" sz="2400" b="1" i="1">
                <a:solidFill>
                  <a:schemeClr val="accent2"/>
                </a:solidFill>
              </a:rPr>
              <a:t>* polydimethoxylsiloxane</a:t>
            </a:r>
          </a:p>
          <a:p>
            <a:pPr eaLnBrk="1" hangingPunct="1">
              <a:lnSpc>
                <a:spcPct val="90000"/>
              </a:lnSpc>
              <a:buFont typeface="Symbol" charset="2"/>
              <a:buNone/>
            </a:pPr>
            <a:r>
              <a:rPr lang="en-US" sz="2400" b="1">
                <a:solidFill>
                  <a:schemeClr val="accent2"/>
                </a:solidFill>
              </a:rPr>
              <a:t>   flexible silicon-based polymer (elastomer)</a:t>
            </a:r>
          </a:p>
        </p:txBody>
      </p:sp>
      <p:sp>
        <p:nvSpPr>
          <p:cNvPr id="38916" name="Line 18"/>
          <p:cNvSpPr>
            <a:spLocks noChangeShapeType="1"/>
          </p:cNvSpPr>
          <p:nvPr/>
        </p:nvSpPr>
        <p:spPr bwMode="auto">
          <a:xfrm>
            <a:off x="2971800" y="3429000"/>
            <a:ext cx="1352550" cy="0"/>
          </a:xfrm>
          <a:prstGeom prst="line">
            <a:avLst/>
          </a:prstGeom>
          <a:noFill/>
          <a:ln w="76200">
            <a:solidFill>
              <a:schemeClr val="tx1"/>
            </a:solidFill>
            <a:round/>
            <a:headEnd/>
            <a:tailEnd type="triangle" w="med" len="med"/>
          </a:ln>
        </p:spPr>
        <p:txBody>
          <a:bodyPr>
            <a:prstTxWarp prst="textNoShape">
              <a:avLst/>
            </a:prstTxWarp>
          </a:bodyPr>
          <a:lstStyle/>
          <a:p>
            <a:endParaRPr lang="en-US"/>
          </a:p>
        </p:txBody>
      </p:sp>
      <p:pic>
        <p:nvPicPr>
          <p:cNvPr id="38917" name="Picture 21"/>
          <p:cNvPicPr>
            <a:picLocks noGrp="1" noChangeAspect="1" noChangeArrowheads="1"/>
          </p:cNvPicPr>
          <p:nvPr>
            <p:ph sz="half" idx="2"/>
          </p:nvPr>
        </p:nvPicPr>
        <p:blipFill>
          <a:blip r:embed="rId3"/>
          <a:srcRect/>
          <a:stretch>
            <a:fillRect/>
          </a:stretch>
        </p:blipFill>
        <p:spPr>
          <a:xfrm>
            <a:off x="4618038" y="1431925"/>
            <a:ext cx="4113212" cy="4513263"/>
          </a:xfrm>
        </p:spPr>
      </p:pic>
      <p:sp>
        <p:nvSpPr>
          <p:cNvPr id="38918" name="Text Box 22"/>
          <p:cNvSpPr txBox="1">
            <a:spLocks noChangeArrowheads="1"/>
          </p:cNvSpPr>
          <p:nvPr/>
        </p:nvSpPr>
        <p:spPr bwMode="auto">
          <a:xfrm>
            <a:off x="7453313" y="1762125"/>
            <a:ext cx="303212" cy="457200"/>
          </a:xfrm>
          <a:prstGeom prst="rect">
            <a:avLst/>
          </a:prstGeom>
          <a:noFill/>
          <a:ln w="9525">
            <a:noFill/>
            <a:miter lim="800000"/>
            <a:headEnd/>
            <a:tailEnd/>
          </a:ln>
        </p:spPr>
        <p:txBody>
          <a:bodyPr wrap="none">
            <a:prstTxWarp prst="textNoShape">
              <a:avLst/>
            </a:prstTxWarp>
            <a:spAutoFit/>
          </a:bodyPr>
          <a:lstStyle/>
          <a:p>
            <a:r>
              <a:rPr lang="en-US" b="1">
                <a:solidFill>
                  <a:schemeClr val="accent2"/>
                </a:solidFill>
              </a:rPr>
              <a:t>*</a:t>
            </a:r>
            <a:endParaRPr lang="en-US"/>
          </a:p>
        </p:txBody>
      </p:sp>
    </p:spTree>
    <p:extLst>
      <p:ext uri="{BB962C8B-B14F-4D97-AF65-F5344CB8AC3E}">
        <p14:creationId xmlns:p14="http://schemas.microsoft.com/office/powerpoint/2010/main" val="1544728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5800" y="152400"/>
            <a:ext cx="7772400" cy="1017587"/>
          </a:xfrm>
        </p:spPr>
        <p:txBody>
          <a:bodyPr/>
          <a:lstStyle/>
          <a:p>
            <a:pPr eaLnBrk="1" hangingPunct="1"/>
            <a:r>
              <a:rPr lang="en-US"/>
              <a:t>Classes of capture molecules</a:t>
            </a:r>
          </a:p>
        </p:txBody>
      </p:sp>
      <p:sp>
        <p:nvSpPr>
          <p:cNvPr id="43011" name="Rectangle 4"/>
          <p:cNvSpPr>
            <a:spLocks noGrp="1" noChangeArrowheads="1"/>
          </p:cNvSpPr>
          <p:nvPr>
            <p:ph type="body" sz="half" idx="1"/>
          </p:nvPr>
        </p:nvSpPr>
        <p:spPr/>
        <p:txBody>
          <a:bodyPr/>
          <a:lstStyle/>
          <a:p>
            <a:pPr eaLnBrk="1" hangingPunct="1"/>
            <a:r>
              <a:rPr lang="en-US" sz="2400"/>
              <a:t>Different capture molecules must be used to study different interactions</a:t>
            </a:r>
          </a:p>
          <a:p>
            <a:pPr eaLnBrk="1" hangingPunct="1"/>
            <a:r>
              <a:rPr lang="en-US" sz="2400"/>
              <a:t>Examples</a:t>
            </a:r>
          </a:p>
          <a:p>
            <a:pPr lvl="1" eaLnBrk="1" hangingPunct="1"/>
            <a:r>
              <a:rPr lang="en-US" sz="2400"/>
              <a:t>Antibodies (or antigens) for detection</a:t>
            </a:r>
          </a:p>
          <a:p>
            <a:pPr lvl="1" eaLnBrk="1" hangingPunct="1"/>
            <a:r>
              <a:rPr lang="en-US" sz="2400"/>
              <a:t>Proteins for protein-protein interaction</a:t>
            </a:r>
          </a:p>
          <a:p>
            <a:pPr lvl="1" eaLnBrk="1" hangingPunct="1"/>
            <a:r>
              <a:rPr lang="en-US" sz="2400"/>
              <a:t>Enzyme-substrate for biochemical function</a:t>
            </a:r>
          </a:p>
        </p:txBody>
      </p:sp>
      <p:sp>
        <p:nvSpPr>
          <p:cNvPr id="43012" name="Text Box 12"/>
          <p:cNvSpPr txBox="1">
            <a:spLocks noChangeArrowheads="1"/>
          </p:cNvSpPr>
          <p:nvPr/>
        </p:nvSpPr>
        <p:spPr bwMode="auto">
          <a:xfrm>
            <a:off x="6477000" y="5392738"/>
            <a:ext cx="1355725" cy="701675"/>
          </a:xfrm>
          <a:prstGeom prst="rect">
            <a:avLst/>
          </a:prstGeom>
          <a:noFill/>
          <a:ln w="9525">
            <a:noFill/>
            <a:miter lim="800000"/>
            <a:headEnd/>
            <a:tailEnd/>
          </a:ln>
        </p:spPr>
        <p:txBody>
          <a:bodyPr wrap="none">
            <a:prstTxWarp prst="textNoShape">
              <a:avLst/>
            </a:prstTxWarp>
            <a:spAutoFit/>
          </a:bodyPr>
          <a:lstStyle/>
          <a:p>
            <a:r>
              <a:rPr lang="en-US" sz="2000"/>
              <a:t>Receptor–</a:t>
            </a:r>
          </a:p>
          <a:p>
            <a:r>
              <a:rPr lang="en-US" sz="2000"/>
              <a:t>ligand</a:t>
            </a:r>
          </a:p>
        </p:txBody>
      </p:sp>
      <p:sp>
        <p:nvSpPr>
          <p:cNvPr id="43013" name="Text Box 13"/>
          <p:cNvSpPr txBox="1">
            <a:spLocks noChangeArrowheads="1"/>
          </p:cNvSpPr>
          <p:nvPr/>
        </p:nvSpPr>
        <p:spPr bwMode="auto">
          <a:xfrm>
            <a:off x="6562725" y="1544638"/>
            <a:ext cx="1187450" cy="701675"/>
          </a:xfrm>
          <a:prstGeom prst="rect">
            <a:avLst/>
          </a:prstGeom>
          <a:noFill/>
          <a:ln w="9525">
            <a:noFill/>
            <a:miter lim="800000"/>
            <a:headEnd/>
            <a:tailEnd/>
          </a:ln>
        </p:spPr>
        <p:txBody>
          <a:bodyPr wrap="none">
            <a:prstTxWarp prst="textNoShape">
              <a:avLst/>
            </a:prstTxWarp>
            <a:spAutoFit/>
          </a:bodyPr>
          <a:lstStyle/>
          <a:p>
            <a:r>
              <a:rPr lang="en-US" sz="2000"/>
              <a:t>Antigen–</a:t>
            </a:r>
          </a:p>
          <a:p>
            <a:r>
              <a:rPr lang="en-US" sz="2000"/>
              <a:t>antibody</a:t>
            </a:r>
          </a:p>
        </p:txBody>
      </p:sp>
      <p:sp>
        <p:nvSpPr>
          <p:cNvPr id="43014" name="Text Box 14"/>
          <p:cNvSpPr txBox="1">
            <a:spLocks noChangeArrowheads="1"/>
          </p:cNvSpPr>
          <p:nvPr/>
        </p:nvSpPr>
        <p:spPr bwMode="auto">
          <a:xfrm>
            <a:off x="6591300" y="2673350"/>
            <a:ext cx="1130300" cy="701675"/>
          </a:xfrm>
          <a:prstGeom prst="rect">
            <a:avLst/>
          </a:prstGeom>
          <a:noFill/>
          <a:ln w="9525">
            <a:noFill/>
            <a:miter lim="800000"/>
            <a:headEnd/>
            <a:tailEnd/>
          </a:ln>
        </p:spPr>
        <p:txBody>
          <a:bodyPr wrap="none">
            <a:prstTxWarp prst="textNoShape">
              <a:avLst/>
            </a:prstTxWarp>
            <a:spAutoFit/>
          </a:bodyPr>
          <a:lstStyle/>
          <a:p>
            <a:r>
              <a:rPr lang="en-US" sz="2000"/>
              <a:t>Protein–</a:t>
            </a:r>
          </a:p>
          <a:p>
            <a:r>
              <a:rPr lang="en-US" sz="2000"/>
              <a:t>protein</a:t>
            </a:r>
          </a:p>
        </p:txBody>
      </p:sp>
      <p:sp>
        <p:nvSpPr>
          <p:cNvPr id="43015" name="Text Box 15"/>
          <p:cNvSpPr txBox="1">
            <a:spLocks noChangeArrowheads="1"/>
          </p:cNvSpPr>
          <p:nvPr/>
        </p:nvSpPr>
        <p:spPr bwMode="auto">
          <a:xfrm>
            <a:off x="6494463" y="3724275"/>
            <a:ext cx="1271587" cy="396875"/>
          </a:xfrm>
          <a:prstGeom prst="rect">
            <a:avLst/>
          </a:prstGeom>
          <a:noFill/>
          <a:ln w="9525">
            <a:noFill/>
            <a:miter lim="800000"/>
            <a:headEnd/>
            <a:tailEnd/>
          </a:ln>
        </p:spPr>
        <p:txBody>
          <a:bodyPr wrap="none">
            <a:prstTxWarp prst="textNoShape">
              <a:avLst/>
            </a:prstTxWarp>
            <a:spAutoFit/>
          </a:bodyPr>
          <a:lstStyle/>
          <a:p>
            <a:r>
              <a:rPr lang="en-US" sz="2000"/>
              <a:t>Aptamers</a:t>
            </a:r>
          </a:p>
        </p:txBody>
      </p:sp>
      <p:sp>
        <p:nvSpPr>
          <p:cNvPr id="43016" name="Text Box 16"/>
          <p:cNvSpPr txBox="1">
            <a:spLocks noChangeArrowheads="1"/>
          </p:cNvSpPr>
          <p:nvPr/>
        </p:nvSpPr>
        <p:spPr bwMode="auto">
          <a:xfrm>
            <a:off x="6534150" y="4489450"/>
            <a:ext cx="1243013" cy="701675"/>
          </a:xfrm>
          <a:prstGeom prst="rect">
            <a:avLst/>
          </a:prstGeom>
          <a:noFill/>
          <a:ln w="9525">
            <a:noFill/>
            <a:miter lim="800000"/>
            <a:headEnd/>
            <a:tailEnd/>
          </a:ln>
        </p:spPr>
        <p:txBody>
          <a:bodyPr wrap="none">
            <a:prstTxWarp prst="textNoShape">
              <a:avLst/>
            </a:prstTxWarp>
            <a:spAutoFit/>
          </a:bodyPr>
          <a:lstStyle/>
          <a:p>
            <a:r>
              <a:rPr lang="en-US" sz="2000"/>
              <a:t>Enzyme–</a:t>
            </a:r>
          </a:p>
          <a:p>
            <a:r>
              <a:rPr lang="en-US" sz="2000"/>
              <a:t>substrate</a:t>
            </a:r>
          </a:p>
        </p:txBody>
      </p:sp>
      <p:pic>
        <p:nvPicPr>
          <p:cNvPr id="43017" name="Picture 17"/>
          <p:cNvPicPr>
            <a:picLocks noGrp="1" noChangeAspect="1" noChangeArrowheads="1"/>
          </p:cNvPicPr>
          <p:nvPr>
            <p:ph sz="half" idx="2"/>
          </p:nvPr>
        </p:nvPicPr>
        <p:blipFill>
          <a:blip r:embed="rId3"/>
          <a:srcRect/>
          <a:stretch>
            <a:fillRect/>
          </a:stretch>
        </p:blipFill>
        <p:spPr>
          <a:xfrm>
            <a:off x="5265738" y="1371600"/>
            <a:ext cx="1236662" cy="4610100"/>
          </a:xfrm>
        </p:spPr>
      </p:pic>
    </p:spTree>
    <p:extLst>
      <p:ext uri="{BB962C8B-B14F-4D97-AF65-F5344CB8AC3E}">
        <p14:creationId xmlns:p14="http://schemas.microsoft.com/office/powerpoint/2010/main" val="1651271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762000" y="2895600"/>
            <a:ext cx="7543800" cy="3098800"/>
            <a:chOff x="-48" y="1920"/>
            <a:chExt cx="4752" cy="1952"/>
          </a:xfrm>
        </p:grpSpPr>
        <p:grpSp>
          <p:nvGrpSpPr>
            <p:cNvPr id="3" name="Group 3"/>
            <p:cNvGrpSpPr>
              <a:grpSpLocks/>
            </p:cNvGrpSpPr>
            <p:nvPr/>
          </p:nvGrpSpPr>
          <p:grpSpPr bwMode="auto">
            <a:xfrm>
              <a:off x="960" y="1920"/>
              <a:ext cx="3744" cy="1952"/>
              <a:chOff x="960" y="1920"/>
              <a:chExt cx="3744" cy="1952"/>
            </a:xfrm>
          </p:grpSpPr>
          <p:pic>
            <p:nvPicPr>
              <p:cNvPr id="45078" name="Picture 4"/>
              <p:cNvPicPr>
                <a:picLocks noChangeAspect="1" noChangeArrowheads="1"/>
              </p:cNvPicPr>
              <p:nvPr/>
            </p:nvPicPr>
            <p:blipFill>
              <a:blip r:embed="rId3"/>
              <a:srcRect/>
              <a:stretch>
                <a:fillRect/>
              </a:stretch>
            </p:blipFill>
            <p:spPr bwMode="auto">
              <a:xfrm>
                <a:off x="1056" y="1920"/>
                <a:ext cx="3512" cy="1952"/>
              </a:xfrm>
              <a:prstGeom prst="rect">
                <a:avLst/>
              </a:prstGeom>
              <a:noFill/>
              <a:ln w="9525">
                <a:noFill/>
                <a:miter lim="800000"/>
                <a:headEnd/>
                <a:tailEnd/>
              </a:ln>
            </p:spPr>
          </p:pic>
          <p:sp>
            <p:nvSpPr>
              <p:cNvPr id="45079" name="Rectangle 5"/>
              <p:cNvSpPr>
                <a:spLocks noChangeArrowheads="1"/>
              </p:cNvSpPr>
              <p:nvPr/>
            </p:nvSpPr>
            <p:spPr bwMode="auto">
              <a:xfrm>
                <a:off x="960" y="2496"/>
                <a:ext cx="3744" cy="1296"/>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grpSp>
        <p:sp>
          <p:nvSpPr>
            <p:cNvPr id="45076" name="Text Box 6"/>
            <p:cNvSpPr txBox="1">
              <a:spLocks noChangeArrowheads="1"/>
            </p:cNvSpPr>
            <p:nvPr/>
          </p:nvSpPr>
          <p:spPr bwMode="auto">
            <a:xfrm>
              <a:off x="-48" y="1998"/>
              <a:ext cx="1392" cy="442"/>
            </a:xfrm>
            <a:prstGeom prst="rect">
              <a:avLst/>
            </a:prstGeom>
            <a:noFill/>
            <a:ln w="9525">
              <a:noFill/>
              <a:miter lim="800000"/>
              <a:headEnd/>
              <a:tailEnd/>
            </a:ln>
          </p:spPr>
          <p:txBody>
            <a:bodyPr>
              <a:prstTxWarp prst="textNoShape">
                <a:avLst/>
              </a:prstTxWarp>
              <a:spAutoFit/>
            </a:bodyPr>
            <a:lstStyle/>
            <a:p>
              <a:r>
                <a:rPr lang="en-US" sz="2000">
                  <a:latin typeface="Trebuchet MS" charset="0"/>
                </a:rPr>
                <a:t>“</a:t>
              </a:r>
              <a:r>
                <a:rPr lang="en-US" sz="2000">
                  <a:solidFill>
                    <a:srgbClr val="FF0000"/>
                  </a:solidFill>
                  <a:latin typeface="Trebuchet MS" charset="0"/>
                </a:rPr>
                <a:t>Bait</a:t>
              </a:r>
              <a:r>
                <a:rPr lang="en-US" sz="2000">
                  <a:latin typeface="Trebuchet MS" charset="0"/>
                </a:rPr>
                <a:t>” gene X fused to BD</a:t>
              </a:r>
            </a:p>
          </p:txBody>
        </p:sp>
        <p:sp>
          <p:nvSpPr>
            <p:cNvPr id="45077" name="Text Box 7"/>
            <p:cNvSpPr txBox="1">
              <a:spLocks noChangeArrowheads="1"/>
            </p:cNvSpPr>
            <p:nvPr/>
          </p:nvSpPr>
          <p:spPr bwMode="auto">
            <a:xfrm>
              <a:off x="2448" y="1998"/>
              <a:ext cx="1392" cy="442"/>
            </a:xfrm>
            <a:prstGeom prst="rect">
              <a:avLst/>
            </a:prstGeom>
            <a:noFill/>
            <a:ln w="9525">
              <a:noFill/>
              <a:miter lim="800000"/>
              <a:headEnd/>
              <a:tailEnd/>
            </a:ln>
          </p:spPr>
          <p:txBody>
            <a:bodyPr>
              <a:prstTxWarp prst="textNoShape">
                <a:avLst/>
              </a:prstTxWarp>
              <a:spAutoFit/>
            </a:bodyPr>
            <a:lstStyle/>
            <a:p>
              <a:r>
                <a:rPr lang="en-US" sz="2000">
                  <a:latin typeface="Trebuchet MS" charset="0"/>
                </a:rPr>
                <a:t>“Prey” gene Y fused to AD</a:t>
              </a:r>
            </a:p>
          </p:txBody>
        </p:sp>
      </p:grpSp>
      <p:sp>
        <p:nvSpPr>
          <p:cNvPr id="6152" name="Rectangle 8"/>
          <p:cNvSpPr>
            <a:spLocks noGrp="1" noChangeArrowheads="1"/>
          </p:cNvSpPr>
          <p:nvPr>
            <p:ph type="title"/>
          </p:nvPr>
        </p:nvSpPr>
        <p:spPr>
          <a:xfrm>
            <a:off x="76200" y="-76200"/>
            <a:ext cx="8991600" cy="1143000"/>
          </a:xfrm>
        </p:spPr>
        <p:txBody>
          <a:bodyPr/>
          <a:lstStyle/>
          <a:p>
            <a:pPr eaLnBrk="1" hangingPunct="1">
              <a:defRPr/>
            </a:pPr>
            <a:r>
              <a:rPr lang="en-US" dirty="0">
                <a:effectLst>
                  <a:outerShdw blurRad="38100" dist="38100" dir="2700000" algn="tl">
                    <a:srgbClr val="DDDDDD"/>
                  </a:outerShdw>
                </a:effectLst>
                <a:ea typeface="ＭＳ Ｐゴシック" charset="-128"/>
                <a:cs typeface="ＭＳ Ｐゴシック" charset="-128"/>
              </a:rPr>
              <a:t>The yeast two-hybrid system (Y2H)</a:t>
            </a:r>
            <a:endParaRPr lang="en-US" dirty="0">
              <a:ea typeface="ＭＳ Ｐゴシック" charset="-128"/>
              <a:cs typeface="ＭＳ Ｐゴシック" charset="-128"/>
            </a:endParaRPr>
          </a:p>
        </p:txBody>
      </p:sp>
      <p:sp>
        <p:nvSpPr>
          <p:cNvPr id="45060" name="Line 9"/>
          <p:cNvSpPr>
            <a:spLocks noChangeShapeType="1"/>
          </p:cNvSpPr>
          <p:nvPr/>
        </p:nvSpPr>
        <p:spPr bwMode="auto">
          <a:xfrm>
            <a:off x="228600" y="990600"/>
            <a:ext cx="8610600" cy="0"/>
          </a:xfrm>
          <a:prstGeom prst="line">
            <a:avLst/>
          </a:prstGeom>
          <a:noFill/>
          <a:ln w="28575">
            <a:solidFill>
              <a:srgbClr val="AB4114"/>
            </a:solidFill>
            <a:round/>
            <a:headEnd/>
            <a:tailEnd/>
          </a:ln>
        </p:spPr>
        <p:txBody>
          <a:bodyPr wrap="none" anchor="ctr">
            <a:prstTxWarp prst="textNoShape">
              <a:avLst/>
            </a:prstTxWarp>
          </a:bodyPr>
          <a:lstStyle/>
          <a:p>
            <a:endParaRPr lang="en-US"/>
          </a:p>
        </p:txBody>
      </p:sp>
      <p:pic>
        <p:nvPicPr>
          <p:cNvPr id="45061" name="Picture 10"/>
          <p:cNvPicPr>
            <a:picLocks noChangeAspect="1" noChangeArrowheads="1"/>
          </p:cNvPicPr>
          <p:nvPr/>
        </p:nvPicPr>
        <p:blipFill>
          <a:blip r:embed="rId4"/>
          <a:srcRect/>
          <a:stretch>
            <a:fillRect/>
          </a:stretch>
        </p:blipFill>
        <p:spPr bwMode="auto">
          <a:xfrm>
            <a:off x="1720850" y="1524000"/>
            <a:ext cx="5702300" cy="1333500"/>
          </a:xfrm>
          <a:prstGeom prst="rect">
            <a:avLst/>
          </a:prstGeom>
          <a:noFill/>
          <a:ln w="9525">
            <a:noFill/>
            <a:miter lim="800000"/>
            <a:headEnd/>
            <a:tailEnd/>
          </a:ln>
        </p:spPr>
      </p:pic>
      <p:sp>
        <p:nvSpPr>
          <p:cNvPr id="45062" name="Text Box 11"/>
          <p:cNvSpPr txBox="1">
            <a:spLocks noChangeArrowheads="1"/>
          </p:cNvSpPr>
          <p:nvPr/>
        </p:nvSpPr>
        <p:spPr bwMode="auto">
          <a:xfrm>
            <a:off x="1897063" y="1066800"/>
            <a:ext cx="4168775" cy="366713"/>
          </a:xfrm>
          <a:prstGeom prst="rect">
            <a:avLst/>
          </a:prstGeom>
          <a:noFill/>
          <a:ln w="9525">
            <a:noFill/>
            <a:miter lim="800000"/>
            <a:headEnd/>
            <a:tailEnd/>
          </a:ln>
        </p:spPr>
        <p:txBody>
          <a:bodyPr wrap="none">
            <a:prstTxWarp prst="textNoShape">
              <a:avLst/>
            </a:prstTxWarp>
            <a:spAutoFit/>
          </a:bodyPr>
          <a:lstStyle/>
          <a:p>
            <a:r>
              <a:rPr lang="en-US">
                <a:latin typeface="Trebuchet MS" charset="0"/>
              </a:rPr>
              <a:t>A two-domain transcriptional activator</a:t>
            </a:r>
          </a:p>
        </p:txBody>
      </p:sp>
      <p:grpSp>
        <p:nvGrpSpPr>
          <p:cNvPr id="4" name="Group 12"/>
          <p:cNvGrpSpPr>
            <a:grpSpLocks/>
          </p:cNvGrpSpPr>
          <p:nvPr/>
        </p:nvGrpSpPr>
        <p:grpSpPr bwMode="auto">
          <a:xfrm>
            <a:off x="2514600" y="2895600"/>
            <a:ext cx="5575300" cy="3098800"/>
            <a:chOff x="1056" y="1920"/>
            <a:chExt cx="3512" cy="1952"/>
          </a:xfrm>
        </p:grpSpPr>
        <p:pic>
          <p:nvPicPr>
            <p:cNvPr id="45073" name="Picture 13"/>
            <p:cNvPicPr>
              <a:picLocks noChangeAspect="1" noChangeArrowheads="1"/>
            </p:cNvPicPr>
            <p:nvPr/>
          </p:nvPicPr>
          <p:blipFill>
            <a:blip r:embed="rId3"/>
            <a:srcRect/>
            <a:stretch>
              <a:fillRect/>
            </a:stretch>
          </p:blipFill>
          <p:spPr bwMode="auto">
            <a:xfrm>
              <a:off x="1056" y="1920"/>
              <a:ext cx="3512" cy="1952"/>
            </a:xfrm>
            <a:prstGeom prst="rect">
              <a:avLst/>
            </a:prstGeom>
            <a:noFill/>
            <a:ln w="9525">
              <a:noFill/>
              <a:miter lim="800000"/>
              <a:headEnd/>
              <a:tailEnd/>
            </a:ln>
          </p:spPr>
        </p:pic>
        <p:sp>
          <p:nvSpPr>
            <p:cNvPr id="45074" name="Text Box 15"/>
            <p:cNvSpPr txBox="1">
              <a:spLocks noChangeArrowheads="1"/>
            </p:cNvSpPr>
            <p:nvPr/>
          </p:nvSpPr>
          <p:spPr bwMode="auto">
            <a:xfrm>
              <a:off x="2448" y="1996"/>
              <a:ext cx="1392" cy="442"/>
            </a:xfrm>
            <a:prstGeom prst="rect">
              <a:avLst/>
            </a:prstGeom>
            <a:noFill/>
            <a:ln w="9525">
              <a:noFill/>
              <a:miter lim="800000"/>
              <a:headEnd/>
              <a:tailEnd/>
            </a:ln>
          </p:spPr>
          <p:txBody>
            <a:bodyPr>
              <a:prstTxWarp prst="textNoShape">
                <a:avLst/>
              </a:prstTxWarp>
              <a:spAutoFit/>
            </a:bodyPr>
            <a:lstStyle/>
            <a:p>
              <a:r>
                <a:rPr lang="en-US" sz="2000">
                  <a:latin typeface="Trebuchet MS" charset="0"/>
                </a:rPr>
                <a:t>“</a:t>
              </a:r>
              <a:r>
                <a:rPr lang="en-US" sz="2000">
                  <a:solidFill>
                    <a:srgbClr val="0000FF"/>
                  </a:solidFill>
                  <a:latin typeface="Trebuchet MS" charset="0"/>
                </a:rPr>
                <a:t>Prey</a:t>
              </a:r>
              <a:r>
                <a:rPr lang="en-US" sz="2000">
                  <a:latin typeface="Trebuchet MS" charset="0"/>
                </a:rPr>
                <a:t>” gene Y fused to AD</a:t>
              </a:r>
            </a:p>
          </p:txBody>
        </p:sp>
      </p:grpSp>
      <p:grpSp>
        <p:nvGrpSpPr>
          <p:cNvPr id="5" name="Group 16"/>
          <p:cNvGrpSpPr>
            <a:grpSpLocks/>
          </p:cNvGrpSpPr>
          <p:nvPr/>
        </p:nvGrpSpPr>
        <p:grpSpPr bwMode="auto">
          <a:xfrm>
            <a:off x="381000" y="4495800"/>
            <a:ext cx="8610600" cy="2273300"/>
            <a:chOff x="240" y="2832"/>
            <a:chExt cx="5424" cy="1432"/>
          </a:xfrm>
        </p:grpSpPr>
        <p:sp>
          <p:nvSpPr>
            <p:cNvPr id="45070" name="Text Box 17"/>
            <p:cNvSpPr txBox="1">
              <a:spLocks noChangeArrowheads="1"/>
            </p:cNvSpPr>
            <p:nvPr/>
          </p:nvSpPr>
          <p:spPr bwMode="auto">
            <a:xfrm>
              <a:off x="240" y="3744"/>
              <a:ext cx="5424" cy="520"/>
            </a:xfrm>
            <a:prstGeom prst="rect">
              <a:avLst/>
            </a:prstGeom>
            <a:noFill/>
            <a:ln w="9525">
              <a:noFill/>
              <a:miter lim="800000"/>
              <a:headEnd/>
              <a:tailEnd/>
            </a:ln>
          </p:spPr>
          <p:txBody>
            <a:bodyPr>
              <a:prstTxWarp prst="textNoShape">
                <a:avLst/>
              </a:prstTxWarp>
              <a:spAutoFit/>
            </a:bodyPr>
            <a:lstStyle/>
            <a:p>
              <a:pPr>
                <a:lnSpc>
                  <a:spcPct val="80000"/>
                </a:lnSpc>
              </a:pPr>
              <a:r>
                <a:rPr lang="en-US" sz="2000" i="1">
                  <a:solidFill>
                    <a:srgbClr val="FF0000"/>
                  </a:solidFill>
                  <a:latin typeface="Trebuchet MS" charset="0"/>
                </a:rPr>
                <a:t>If X and y physically interact, BD and AD are brought together and can activate transcription of a “reporter” gene (such as -galactosidase or an auxotrophic selection marker (e.g. HIS))</a:t>
              </a:r>
            </a:p>
          </p:txBody>
        </p:sp>
        <p:sp>
          <p:nvSpPr>
            <p:cNvPr id="45071" name="AutoShape 18"/>
            <p:cNvSpPr>
              <a:spLocks noChangeArrowheads="1"/>
            </p:cNvSpPr>
            <p:nvPr/>
          </p:nvSpPr>
          <p:spPr bwMode="auto">
            <a:xfrm rot="5400000" flipH="1">
              <a:off x="2860" y="3132"/>
              <a:ext cx="216"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0 w 21600"/>
                <a:gd name="T19" fmla="*/ 17175 h 21600"/>
                <a:gd name="T20" fmla="*/ 185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613" y="0"/>
                  </a:moveTo>
                  <a:lnTo>
                    <a:pt x="11625" y="7200"/>
                  </a:lnTo>
                  <a:lnTo>
                    <a:pt x="14711" y="7200"/>
                  </a:lnTo>
                  <a:lnTo>
                    <a:pt x="14711" y="17163"/>
                  </a:lnTo>
                  <a:lnTo>
                    <a:pt x="0" y="17163"/>
                  </a:lnTo>
                  <a:lnTo>
                    <a:pt x="0" y="21600"/>
                  </a:lnTo>
                  <a:lnTo>
                    <a:pt x="18514" y="21600"/>
                  </a:lnTo>
                  <a:lnTo>
                    <a:pt x="18514" y="7200"/>
                  </a:lnTo>
                  <a:lnTo>
                    <a:pt x="21600" y="7200"/>
                  </a:lnTo>
                  <a:close/>
                </a:path>
              </a:pathLst>
            </a:custGeom>
            <a:solidFill>
              <a:srgbClr val="3ED000"/>
            </a:solidFill>
            <a:ln w="9525">
              <a:solidFill>
                <a:schemeClr val="tx1"/>
              </a:solidFill>
              <a:miter lim="800000"/>
              <a:headEnd/>
              <a:tailEnd/>
            </a:ln>
          </p:spPr>
          <p:txBody>
            <a:bodyPr wrap="none" anchor="ctr">
              <a:prstTxWarp prst="textNoShape">
                <a:avLst/>
              </a:prstTxWarp>
            </a:bodyPr>
            <a:lstStyle/>
            <a:p>
              <a:endParaRPr lang="en-US"/>
            </a:p>
          </p:txBody>
        </p:sp>
        <p:sp>
          <p:nvSpPr>
            <p:cNvPr id="45072" name="Arc 19"/>
            <p:cNvSpPr>
              <a:spLocks/>
            </p:cNvSpPr>
            <p:nvPr/>
          </p:nvSpPr>
          <p:spPr bwMode="auto">
            <a:xfrm>
              <a:off x="2736" y="2832"/>
              <a:ext cx="192" cy="2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38100">
              <a:solidFill>
                <a:schemeClr val="tx1"/>
              </a:solidFill>
              <a:round/>
              <a:headEnd/>
              <a:tailEnd type="stealth" w="med" len="med"/>
            </a:ln>
          </p:spPr>
          <p:txBody>
            <a:bodyPr wrap="none" anchor="ctr">
              <a:prstTxWarp prst="textNoShape">
                <a:avLst/>
              </a:prstTxWarp>
            </a:bodyPr>
            <a:lstStyle/>
            <a:p>
              <a:endParaRPr lang="en-US"/>
            </a:p>
          </p:txBody>
        </p:sp>
      </p:grpSp>
      <p:grpSp>
        <p:nvGrpSpPr>
          <p:cNvPr id="6" name="Group 22"/>
          <p:cNvGrpSpPr>
            <a:grpSpLocks/>
          </p:cNvGrpSpPr>
          <p:nvPr/>
        </p:nvGrpSpPr>
        <p:grpSpPr bwMode="auto">
          <a:xfrm>
            <a:off x="2730500" y="4572000"/>
            <a:ext cx="638175" cy="639763"/>
            <a:chOff x="2730500" y="4572000"/>
            <a:chExt cx="638175" cy="639763"/>
          </a:xfrm>
        </p:grpSpPr>
        <p:sp>
          <p:nvSpPr>
            <p:cNvPr id="45068" name="Rectangle 19"/>
            <p:cNvSpPr>
              <a:spLocks noChangeArrowheads="1"/>
            </p:cNvSpPr>
            <p:nvPr/>
          </p:nvSpPr>
          <p:spPr bwMode="auto">
            <a:xfrm>
              <a:off x="2751138" y="4845050"/>
              <a:ext cx="588962" cy="366713"/>
            </a:xfrm>
            <a:prstGeom prst="rect">
              <a:avLst/>
            </a:prstGeom>
            <a:noFill/>
            <a:ln w="9525">
              <a:noFill/>
              <a:miter lim="800000"/>
              <a:headEnd/>
              <a:tailEnd/>
            </a:ln>
          </p:spPr>
          <p:txBody>
            <a:bodyPr wrap="none">
              <a:prstTxWarp prst="textNoShape">
                <a:avLst/>
              </a:prstTxWarp>
              <a:spAutoFit/>
            </a:bodyPr>
            <a:lstStyle/>
            <a:p>
              <a:r>
                <a:rPr lang="en-US">
                  <a:solidFill>
                    <a:srgbClr val="FF0000"/>
                  </a:solidFill>
                  <a:latin typeface="Trebuchet MS" charset="0"/>
                </a:rPr>
                <a:t>Bait</a:t>
              </a:r>
              <a:endParaRPr lang="en-US"/>
            </a:p>
          </p:txBody>
        </p:sp>
        <p:sp>
          <p:nvSpPr>
            <p:cNvPr id="45069" name="Rectangle 20"/>
            <p:cNvSpPr>
              <a:spLocks noChangeArrowheads="1"/>
            </p:cNvSpPr>
            <p:nvPr/>
          </p:nvSpPr>
          <p:spPr bwMode="auto">
            <a:xfrm>
              <a:off x="2730500" y="4572000"/>
              <a:ext cx="638175" cy="366713"/>
            </a:xfrm>
            <a:prstGeom prst="rect">
              <a:avLst/>
            </a:prstGeom>
            <a:noFill/>
            <a:ln w="9525">
              <a:noFill/>
              <a:miter lim="800000"/>
              <a:headEnd/>
              <a:tailEnd/>
            </a:ln>
          </p:spPr>
          <p:txBody>
            <a:bodyPr wrap="none">
              <a:prstTxWarp prst="textNoShape">
                <a:avLst/>
              </a:prstTxWarp>
              <a:spAutoFit/>
            </a:bodyPr>
            <a:lstStyle/>
            <a:p>
              <a:r>
                <a:rPr lang="en-US">
                  <a:solidFill>
                    <a:srgbClr val="0000FF"/>
                  </a:solidFill>
                  <a:latin typeface="Trebuchet MS" charset="0"/>
                </a:rPr>
                <a:t>Prey</a:t>
              </a:r>
              <a:endParaRPr lang="en-US"/>
            </a:p>
          </p:txBody>
        </p:sp>
      </p:grpSp>
      <p:sp>
        <p:nvSpPr>
          <p:cNvPr id="108555" name="TextBox 21"/>
          <p:cNvSpPr txBox="1">
            <a:spLocks noChangeArrowheads="1"/>
          </p:cNvSpPr>
          <p:nvPr/>
        </p:nvSpPr>
        <p:spPr bwMode="auto">
          <a:xfrm>
            <a:off x="5045075" y="4572000"/>
            <a:ext cx="3068638" cy="641350"/>
          </a:xfrm>
          <a:prstGeom prst="rect">
            <a:avLst/>
          </a:prstGeom>
          <a:noFill/>
          <a:ln w="9525">
            <a:noFill/>
            <a:miter lim="800000"/>
            <a:headEnd/>
            <a:tailEnd/>
          </a:ln>
        </p:spPr>
        <p:txBody>
          <a:bodyPr wrap="none">
            <a:prstTxWarp prst="textNoShape">
              <a:avLst/>
            </a:prstTxWarp>
            <a:spAutoFit/>
          </a:bodyPr>
          <a:lstStyle/>
          <a:p>
            <a:r>
              <a:rPr lang="en-US"/>
              <a:t>Activation of Reporter Gene </a:t>
            </a:r>
          </a:p>
          <a:p>
            <a:r>
              <a:rPr lang="en-US"/>
              <a:t>(b-Gal or HIS)</a:t>
            </a:r>
          </a:p>
        </p:txBody>
      </p:sp>
      <p:sp>
        <p:nvSpPr>
          <p:cNvPr id="108556" name="TextBox 22"/>
          <p:cNvSpPr txBox="1">
            <a:spLocks noChangeArrowheads="1"/>
          </p:cNvSpPr>
          <p:nvPr/>
        </p:nvSpPr>
        <p:spPr bwMode="auto">
          <a:xfrm>
            <a:off x="1143000" y="4572000"/>
            <a:ext cx="1524000" cy="641350"/>
          </a:xfrm>
          <a:prstGeom prst="rect">
            <a:avLst/>
          </a:prstGeom>
          <a:noFill/>
          <a:ln w="9525">
            <a:noFill/>
            <a:miter lim="800000"/>
            <a:headEnd/>
            <a:tailEnd/>
          </a:ln>
        </p:spPr>
        <p:txBody>
          <a:bodyPr>
            <a:prstTxWarp prst="textNoShape">
              <a:avLst/>
            </a:prstTxWarp>
            <a:spAutoFit/>
          </a:bodyPr>
          <a:lstStyle/>
          <a:p>
            <a:r>
              <a:rPr lang="en-US"/>
              <a:t>When Bait &amp; Prey Bind</a:t>
            </a:r>
          </a:p>
        </p:txBody>
      </p:sp>
    </p:spTree>
    <p:extLst>
      <p:ext uri="{BB962C8B-B14F-4D97-AF65-F5344CB8AC3E}">
        <p14:creationId xmlns:p14="http://schemas.microsoft.com/office/powerpoint/2010/main" val="1439358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85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8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5" grpId="0"/>
      <p:bldP spid="10855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2"/>
          <p:cNvSpPr>
            <a:spLocks noGrp="1"/>
          </p:cNvSpPr>
          <p:nvPr>
            <p:ph type="ftr" sz="quarter" idx="11"/>
          </p:nvPr>
        </p:nvSpPr>
        <p:spPr>
          <a:xfrm>
            <a:off x="228600" y="5486400"/>
            <a:ext cx="2133600" cy="476250"/>
          </a:xfrm>
          <a:noFill/>
        </p:spPr>
        <p:txBody>
          <a:bodyPr/>
          <a:lstStyle/>
          <a:p>
            <a:pPr algn="l"/>
            <a:r>
              <a:rPr lang="en-US">
                <a:latin typeface="Arial" charset="0"/>
                <a:ea typeface="Arial" charset="0"/>
                <a:cs typeface="Arial" charset="0"/>
              </a:rPr>
              <a:t>© 2005 Prentice Hall Inc. / A Pearson Education Company / Upper Saddle River, New Jersey 07458</a:t>
            </a:r>
          </a:p>
        </p:txBody>
      </p:sp>
      <p:pic>
        <p:nvPicPr>
          <p:cNvPr id="47107" name="Picture 3"/>
          <p:cNvPicPr>
            <a:picLocks noChangeAspect="1" noChangeArrowheads="1"/>
          </p:cNvPicPr>
          <p:nvPr/>
        </p:nvPicPr>
        <p:blipFill>
          <a:blip r:embed="rId3"/>
          <a:srcRect t="16219"/>
          <a:stretch>
            <a:fillRect/>
          </a:stretch>
        </p:blipFill>
        <p:spPr bwMode="auto">
          <a:xfrm>
            <a:off x="3106738" y="0"/>
            <a:ext cx="5764212" cy="6240463"/>
          </a:xfrm>
          <a:prstGeom prst="rect">
            <a:avLst/>
          </a:prstGeom>
          <a:noFill/>
          <a:ln w="9525">
            <a:noFill/>
            <a:miter lim="800000"/>
            <a:headEnd/>
            <a:tailEnd/>
          </a:ln>
        </p:spPr>
      </p:pic>
      <p:sp>
        <p:nvSpPr>
          <p:cNvPr id="28676" name="Rectangle 2"/>
          <p:cNvSpPr>
            <a:spLocks noGrp="1" noChangeArrowheads="1"/>
          </p:cNvSpPr>
          <p:nvPr>
            <p:ph type="title"/>
          </p:nvPr>
        </p:nvSpPr>
        <p:spPr>
          <a:xfrm>
            <a:off x="0" y="153988"/>
            <a:ext cx="3922713" cy="1143000"/>
          </a:xfrm>
        </p:spPr>
        <p:txBody>
          <a:bodyPr>
            <a:normAutofit/>
          </a:bodyPr>
          <a:lstStyle/>
          <a:p>
            <a:pPr eaLnBrk="1" hangingPunct="1">
              <a:defRPr/>
            </a:pPr>
            <a:r>
              <a:rPr lang="en-US" i="1" dirty="0"/>
              <a:t>Drosophila</a:t>
            </a:r>
            <a:r>
              <a:rPr lang="en-US" dirty="0"/>
              <a:t> interaction map</a:t>
            </a:r>
          </a:p>
        </p:txBody>
      </p:sp>
    </p:spTree>
    <p:extLst>
      <p:ext uri="{BB962C8B-B14F-4D97-AF65-F5344CB8AC3E}">
        <p14:creationId xmlns:p14="http://schemas.microsoft.com/office/powerpoint/2010/main" val="515251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3"/>
          <p:cNvSpPr>
            <a:spLocks noGrp="1"/>
          </p:cNvSpPr>
          <p:nvPr>
            <p:ph type="title"/>
          </p:nvPr>
        </p:nvSpPr>
        <p:spPr/>
        <p:txBody>
          <a:bodyPr>
            <a:normAutofit fontScale="90000"/>
          </a:bodyPr>
          <a:lstStyle/>
          <a:p>
            <a:pPr eaLnBrk="1" hangingPunct="1"/>
            <a:r>
              <a:rPr lang="en-US"/>
              <a:t>BIOGRID: searching for BRCA1 interactions</a:t>
            </a:r>
          </a:p>
        </p:txBody>
      </p:sp>
      <p:pic>
        <p:nvPicPr>
          <p:cNvPr id="49155" name="Picture Placeholder 6" descr="Screen shot 2012-03-08 at 1.29.52 PM.png"/>
          <p:cNvPicPr>
            <a:picLocks noGrp="1" noChangeAspect="1"/>
          </p:cNvPicPr>
          <p:nvPr>
            <p:ph sz="quarter" idx="1"/>
          </p:nvPr>
        </p:nvPicPr>
        <p:blipFill>
          <a:blip r:embed="rId2"/>
          <a:stretch>
            <a:fillRect/>
          </a:stretch>
        </p:blipFill>
        <p:spPr>
          <a:xfrm>
            <a:off x="457200" y="1736332"/>
            <a:ext cx="8229600" cy="3902861"/>
          </a:xfrm>
        </p:spPr>
      </p:pic>
      <p:sp>
        <p:nvSpPr>
          <p:cNvPr id="49156" name="Text Placeholder 5"/>
          <p:cNvSpPr>
            <a:spLocks noGrp="1"/>
          </p:cNvSpPr>
          <p:nvPr>
            <p:ph type="body" sz="half" idx="4294967295"/>
          </p:nvPr>
        </p:nvSpPr>
        <p:spPr>
          <a:xfrm>
            <a:off x="0" y="1219200"/>
            <a:ext cx="8229600" cy="533400"/>
          </a:xfrm>
        </p:spPr>
        <p:txBody>
          <a:bodyPr/>
          <a:lstStyle/>
          <a:p>
            <a:pPr eaLnBrk="1" hangingPunct="1"/>
            <a:r>
              <a:rPr lang="en-US"/>
              <a:t>http://thebiogrid.org</a:t>
            </a:r>
          </a:p>
        </p:txBody>
      </p:sp>
    </p:spTree>
    <p:extLst>
      <p:ext uri="{BB962C8B-B14F-4D97-AF65-F5344CB8AC3E}">
        <p14:creationId xmlns:p14="http://schemas.microsoft.com/office/powerpoint/2010/main" val="805282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82563" y="152400"/>
            <a:ext cx="8961437" cy="573088"/>
          </a:xfrm>
        </p:spPr>
        <p:txBody>
          <a:bodyPr>
            <a:normAutofit fontScale="90000"/>
          </a:bodyPr>
          <a:lstStyle/>
          <a:p>
            <a:pPr algn="l" eaLnBrk="1" hangingPunct="1"/>
            <a:r>
              <a:rPr lang="en-US" sz="2200">
                <a:ea typeface="ＭＳ Ｐゴシック" pitchFamily="1" charset="-128"/>
                <a:cs typeface="ＭＳ Ｐゴシック" pitchFamily="1" charset="-128"/>
              </a:rPr>
              <a:t>Microarrays vs Northern blots</a:t>
            </a:r>
            <a:r>
              <a:rPr lang="en-US" sz="2400">
                <a:ea typeface="ＭＳ Ｐゴシック" pitchFamily="1" charset="-128"/>
                <a:cs typeface="ＭＳ Ｐゴシック" pitchFamily="1" charset="-128"/>
              </a:rPr>
              <a:t>:</a:t>
            </a:r>
            <a:r>
              <a:rPr lang="en-US">
                <a:ea typeface="ＭＳ Ｐゴシック" pitchFamily="1" charset="-128"/>
                <a:cs typeface="ＭＳ Ｐゴシック" pitchFamily="1" charset="-128"/>
              </a:rPr>
              <a:t> </a:t>
            </a:r>
            <a:r>
              <a:rPr lang="en-US" sz="2200">
                <a:ea typeface="ＭＳ Ｐゴシック" pitchFamily="1" charset="-128"/>
                <a:cs typeface="ＭＳ Ｐゴシック" pitchFamily="1" charset="-128"/>
              </a:rPr>
              <a:t>from Gene to Genome Science</a:t>
            </a:r>
          </a:p>
        </p:txBody>
      </p:sp>
      <p:sp>
        <p:nvSpPr>
          <p:cNvPr id="35843" name="Rectangle 3"/>
          <p:cNvSpPr>
            <a:spLocks noGrp="1" noChangeArrowheads="1"/>
          </p:cNvSpPr>
          <p:nvPr>
            <p:ph type="body" sz="half" idx="1"/>
          </p:nvPr>
        </p:nvSpPr>
        <p:spPr>
          <a:xfrm>
            <a:off x="180975" y="1046163"/>
            <a:ext cx="3810000" cy="5145087"/>
          </a:xfrm>
        </p:spPr>
        <p:txBody>
          <a:bodyPr/>
          <a:lstStyle/>
          <a:p>
            <a:pPr eaLnBrk="1" hangingPunct="1">
              <a:lnSpc>
                <a:spcPct val="90000"/>
              </a:lnSpc>
            </a:pPr>
            <a:r>
              <a:rPr lang="en-US" sz="2200" u="sng" dirty="0">
                <a:ea typeface="ＭＳ Ｐゴシック" pitchFamily="1" charset="-128"/>
                <a:cs typeface="ＭＳ Ｐゴシック" pitchFamily="1" charset="-128"/>
              </a:rPr>
              <a:t>Northern blot</a:t>
            </a:r>
            <a:r>
              <a:rPr lang="en-US" sz="2200" dirty="0">
                <a:ea typeface="ＭＳ Ｐゴシック" pitchFamily="1" charset="-128"/>
                <a:cs typeface="ＭＳ Ｐゴシック" pitchFamily="1" charset="-128"/>
              </a:rPr>
              <a:t>: limited by number of lanes in gel</a:t>
            </a:r>
          </a:p>
          <a:p>
            <a:pPr eaLnBrk="1" hangingPunct="1">
              <a:lnSpc>
                <a:spcPct val="90000"/>
              </a:lnSpc>
              <a:buFont typeface="Symbol" pitchFamily="1" charset="2"/>
              <a:buNone/>
            </a:pPr>
            <a:endParaRPr lang="en-US" sz="2200" dirty="0">
              <a:ea typeface="ＭＳ Ｐゴシック" pitchFamily="1" charset="-128"/>
              <a:cs typeface="ＭＳ Ｐゴシック" pitchFamily="1" charset="-128"/>
            </a:endParaRPr>
          </a:p>
          <a:p>
            <a:pPr eaLnBrk="1" hangingPunct="1">
              <a:lnSpc>
                <a:spcPct val="90000"/>
              </a:lnSpc>
              <a:buFont typeface="Symbol" pitchFamily="1" charset="2"/>
              <a:buNone/>
            </a:pPr>
            <a:endParaRPr lang="en-US" sz="2200" dirty="0">
              <a:ea typeface="ＭＳ Ｐゴシック" pitchFamily="1" charset="-128"/>
              <a:cs typeface="ＭＳ Ｐゴシック" pitchFamily="1" charset="-128"/>
            </a:endParaRPr>
          </a:p>
          <a:p>
            <a:pPr eaLnBrk="1" hangingPunct="1">
              <a:lnSpc>
                <a:spcPct val="90000"/>
              </a:lnSpc>
              <a:buFont typeface="Symbol" pitchFamily="1" charset="2"/>
              <a:buNone/>
            </a:pPr>
            <a:endParaRPr lang="en-US" sz="2200" dirty="0">
              <a:ea typeface="ＭＳ Ｐゴシック" pitchFamily="1" charset="-128"/>
              <a:cs typeface="ＭＳ Ｐゴシック" pitchFamily="1" charset="-128"/>
            </a:endParaRPr>
          </a:p>
          <a:p>
            <a:pPr eaLnBrk="1" hangingPunct="1">
              <a:lnSpc>
                <a:spcPct val="90000"/>
              </a:lnSpc>
              <a:buFont typeface="Symbol" pitchFamily="1" charset="2"/>
              <a:buNone/>
            </a:pPr>
            <a:endParaRPr lang="en-US" sz="2200" dirty="0">
              <a:ea typeface="ＭＳ Ｐゴシック" pitchFamily="1" charset="-128"/>
              <a:cs typeface="ＭＳ Ｐゴシック" pitchFamily="1" charset="-128"/>
            </a:endParaRPr>
          </a:p>
          <a:p>
            <a:pPr eaLnBrk="1" hangingPunct="1">
              <a:lnSpc>
                <a:spcPct val="90000"/>
              </a:lnSpc>
              <a:buFont typeface="Symbol" pitchFamily="1" charset="2"/>
              <a:buNone/>
            </a:pPr>
            <a:endParaRPr lang="en-US" sz="2200" dirty="0">
              <a:ea typeface="ＭＳ Ｐゴシック" pitchFamily="1" charset="-128"/>
              <a:cs typeface="ＭＳ Ｐゴシック" pitchFamily="1" charset="-128"/>
            </a:endParaRPr>
          </a:p>
          <a:p>
            <a:pPr eaLnBrk="1" hangingPunct="1">
              <a:lnSpc>
                <a:spcPct val="90000"/>
              </a:lnSpc>
            </a:pPr>
            <a:r>
              <a:rPr lang="en-US" sz="2200" u="sng" dirty="0">
                <a:ea typeface="ＭＳ Ｐゴシック" pitchFamily="1" charset="-128"/>
                <a:cs typeface="ＭＳ Ｐゴシック" pitchFamily="1" charset="-128"/>
              </a:rPr>
              <a:t>Microarray</a:t>
            </a:r>
            <a:r>
              <a:rPr lang="en-US" sz="2200" dirty="0">
                <a:ea typeface="ＭＳ Ｐゴシック" pitchFamily="1" charset="-128"/>
                <a:cs typeface="ＭＳ Ｐゴシック" pitchFamily="1" charset="-128"/>
              </a:rPr>
              <a:t>: A large number of DNA fragments are attached in a systematic way to a solid substrate, can measure mRNA levels for thousands of genes (~ every gene in a genome) in parallel</a:t>
            </a:r>
          </a:p>
        </p:txBody>
      </p:sp>
      <p:pic>
        <p:nvPicPr>
          <p:cNvPr id="35844" name="Picture 10" descr="Shac091_sm"/>
          <p:cNvPicPr>
            <a:picLocks noGrp="1" noChangeAspect="1" noChangeArrowheads="1"/>
          </p:cNvPicPr>
          <p:nvPr>
            <p:ph sz="half" idx="2"/>
          </p:nvPr>
        </p:nvPicPr>
        <p:blipFill>
          <a:blip r:embed="rId3"/>
          <a:srcRect t="-13959" b="-13959"/>
          <a:stretch>
            <a:fillRect/>
          </a:stretch>
        </p:blipFill>
        <p:spPr>
          <a:xfrm>
            <a:off x="4648200" y="2921020"/>
            <a:ext cx="3297111" cy="4154360"/>
          </a:xfrm>
          <a:noFill/>
        </p:spPr>
      </p:pic>
      <p:grpSp>
        <p:nvGrpSpPr>
          <p:cNvPr id="2" name="Group 12"/>
          <p:cNvGrpSpPr>
            <a:grpSpLocks/>
          </p:cNvGrpSpPr>
          <p:nvPr/>
        </p:nvGrpSpPr>
        <p:grpSpPr bwMode="auto">
          <a:xfrm>
            <a:off x="4046538" y="857250"/>
            <a:ext cx="4924425" cy="2520950"/>
            <a:chOff x="1281" y="957"/>
            <a:chExt cx="4287" cy="2056"/>
          </a:xfrm>
        </p:grpSpPr>
        <p:pic>
          <p:nvPicPr>
            <p:cNvPr id="35846" name="Picture 13" descr="northern"/>
            <p:cNvPicPr>
              <a:picLocks noChangeAspect="1" noChangeArrowheads="1"/>
            </p:cNvPicPr>
            <p:nvPr/>
          </p:nvPicPr>
          <p:blipFill>
            <a:blip r:embed="rId4"/>
            <a:srcRect/>
            <a:stretch>
              <a:fillRect/>
            </a:stretch>
          </p:blipFill>
          <p:spPr bwMode="auto">
            <a:xfrm>
              <a:off x="1281" y="971"/>
              <a:ext cx="1336" cy="1326"/>
            </a:xfrm>
            <a:prstGeom prst="rect">
              <a:avLst/>
            </a:prstGeom>
            <a:noFill/>
            <a:ln w="9525">
              <a:noFill/>
              <a:miter lim="800000"/>
              <a:headEnd/>
              <a:tailEnd/>
            </a:ln>
          </p:spPr>
        </p:pic>
        <p:pic>
          <p:nvPicPr>
            <p:cNvPr id="35847" name="Picture 14" descr="NB_human_panel"/>
            <p:cNvPicPr>
              <a:picLocks noChangeAspect="1" noChangeArrowheads="1"/>
            </p:cNvPicPr>
            <p:nvPr/>
          </p:nvPicPr>
          <p:blipFill>
            <a:blip r:embed="rId5"/>
            <a:srcRect/>
            <a:stretch>
              <a:fillRect/>
            </a:stretch>
          </p:blipFill>
          <p:spPr bwMode="auto">
            <a:xfrm>
              <a:off x="2661" y="957"/>
              <a:ext cx="2907" cy="2056"/>
            </a:xfrm>
            <a:prstGeom prst="rect">
              <a:avLst/>
            </a:prstGeom>
            <a:noFill/>
            <a:ln w="9525">
              <a:noFill/>
              <a:miter lim="800000"/>
              <a:headEnd/>
              <a:tailEnd/>
            </a:ln>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 interactions</a:t>
            </a:r>
          </a:p>
        </p:txBody>
      </p:sp>
      <p:pic>
        <p:nvPicPr>
          <p:cNvPr id="5" name="Picture 4" descr="Screen shot 2013-03-07 at 1.41.08 PM.png"/>
          <p:cNvPicPr>
            <a:picLocks noChangeAspect="1"/>
          </p:cNvPicPr>
          <p:nvPr/>
        </p:nvPicPr>
        <p:blipFill>
          <a:blip r:embed="rId2"/>
          <a:srcRect l="7684" t="11276" r="5000" b="8823"/>
          <a:stretch>
            <a:fillRect/>
          </a:stretch>
        </p:blipFill>
        <p:spPr>
          <a:xfrm>
            <a:off x="594509" y="1405038"/>
            <a:ext cx="7984195" cy="4566370"/>
          </a:xfrm>
          <a:prstGeom prst="rect">
            <a:avLst/>
          </a:prstGeom>
        </p:spPr>
      </p:pic>
    </p:spTree>
    <p:extLst>
      <p:ext uri="{BB962C8B-B14F-4D97-AF65-F5344CB8AC3E}">
        <p14:creationId xmlns:p14="http://schemas.microsoft.com/office/powerpoint/2010/main" val="935823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4"/>
          <p:cNvSpPr>
            <a:spLocks noGrp="1"/>
          </p:cNvSpPr>
          <p:nvPr>
            <p:ph type="title"/>
          </p:nvPr>
        </p:nvSpPr>
        <p:spPr/>
        <p:txBody>
          <a:bodyPr>
            <a:normAutofit fontScale="90000"/>
          </a:bodyPr>
          <a:lstStyle/>
          <a:p>
            <a:pPr eaLnBrk="1" hangingPunct="1"/>
            <a:r>
              <a:rPr lang="en-US" dirty="0"/>
              <a:t>String: searching for BRCA1 interactions</a:t>
            </a:r>
          </a:p>
        </p:txBody>
      </p:sp>
      <p:pic>
        <p:nvPicPr>
          <p:cNvPr id="50180" name="Picture Placeholder 9" descr="Screen shot 2012-03-08 at 1.29.29 PM.png"/>
          <p:cNvPicPr>
            <a:picLocks noGrp="1" noChangeAspect="1"/>
          </p:cNvPicPr>
          <p:nvPr>
            <p:ph sz="quarter" idx="1"/>
          </p:nvPr>
        </p:nvPicPr>
        <p:blipFill>
          <a:blip r:embed="rId2"/>
          <a:stretch>
            <a:fillRect/>
          </a:stretch>
        </p:blipFill>
        <p:spPr>
          <a:xfrm>
            <a:off x="1201170" y="1219200"/>
            <a:ext cx="6741659" cy="4937125"/>
          </a:xfrm>
        </p:spPr>
      </p:pic>
      <p:sp>
        <p:nvSpPr>
          <p:cNvPr id="50179" name="Text Placeholder 6"/>
          <p:cNvSpPr>
            <a:spLocks noGrp="1"/>
          </p:cNvSpPr>
          <p:nvPr>
            <p:ph type="body" sz="half" idx="4294967295"/>
          </p:nvPr>
        </p:nvSpPr>
        <p:spPr>
          <a:xfrm>
            <a:off x="0" y="5715000"/>
            <a:ext cx="5486400" cy="804863"/>
          </a:xfrm>
        </p:spPr>
        <p:txBody>
          <a:bodyPr/>
          <a:lstStyle/>
          <a:p>
            <a:pPr eaLnBrk="1" hangingPunct="1"/>
            <a:r>
              <a:rPr lang="en-US" dirty="0"/>
              <a:t>http://string-</a:t>
            </a:r>
            <a:r>
              <a:rPr lang="en-US" dirty="0" err="1"/>
              <a:t>db.org</a:t>
            </a:r>
            <a:r>
              <a:rPr lang="en-US" dirty="0"/>
              <a:t>/</a:t>
            </a:r>
          </a:p>
        </p:txBody>
      </p:sp>
    </p:spTree>
    <p:extLst>
      <p:ext uri="{BB962C8B-B14F-4D97-AF65-F5344CB8AC3E}">
        <p14:creationId xmlns:p14="http://schemas.microsoft.com/office/powerpoint/2010/main" val="222661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is a microarray?</a:t>
            </a:r>
          </a:p>
        </p:txBody>
      </p:sp>
      <p:pic>
        <p:nvPicPr>
          <p:cNvPr id="5" name="Picture 4" descr="cDNAarray"/>
          <p:cNvPicPr>
            <a:picLocks noChangeAspect="1" noChangeArrowheads="1"/>
          </p:cNvPicPr>
          <p:nvPr/>
        </p:nvPicPr>
        <p:blipFill>
          <a:blip r:embed="rId2"/>
          <a:srcRect/>
          <a:stretch>
            <a:fillRect/>
          </a:stretch>
        </p:blipFill>
        <p:spPr bwMode="auto">
          <a:xfrm>
            <a:off x="1580862" y="1867515"/>
            <a:ext cx="5978849" cy="400497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85738" y="66675"/>
            <a:ext cx="7772400" cy="528638"/>
          </a:xfrm>
        </p:spPr>
        <p:txBody>
          <a:bodyPr/>
          <a:lstStyle/>
          <a:p>
            <a:pPr algn="l" eaLnBrk="1" hangingPunct="1"/>
            <a:r>
              <a:rPr lang="en-US" sz="2200">
                <a:ea typeface="ＭＳ Ｐゴシック" pitchFamily="1" charset="-128"/>
                <a:cs typeface="ＭＳ Ｐゴシック" pitchFamily="1" charset="-128"/>
              </a:rPr>
              <a:t>Spotted microarrays: how they are made</a:t>
            </a:r>
          </a:p>
        </p:txBody>
      </p:sp>
      <p:sp>
        <p:nvSpPr>
          <p:cNvPr id="59395" name="Rectangle 3"/>
          <p:cNvSpPr>
            <a:spLocks noGrp="1" noChangeArrowheads="1"/>
          </p:cNvSpPr>
          <p:nvPr>
            <p:ph sz="quarter" idx="1"/>
          </p:nvPr>
        </p:nvSpPr>
        <p:spPr>
          <a:xfrm>
            <a:off x="171450" y="619125"/>
            <a:ext cx="8772525" cy="1871663"/>
          </a:xfrm>
        </p:spPr>
        <p:txBody>
          <a:bodyPr/>
          <a:lstStyle/>
          <a:p>
            <a:pPr eaLnBrk="1" hangingPunct="1"/>
            <a:r>
              <a:rPr lang="en-US" sz="2200">
                <a:ea typeface="ＭＳ Ｐゴシック" pitchFamily="1" charset="-128"/>
                <a:cs typeface="ＭＳ Ｐゴシック" pitchFamily="1" charset="-128"/>
              </a:rPr>
              <a:t>DNA mechanically placed on glass slide</a:t>
            </a:r>
          </a:p>
          <a:p>
            <a:pPr eaLnBrk="1" hangingPunct="1"/>
            <a:r>
              <a:rPr lang="en-US" sz="2200">
                <a:ea typeface="ＭＳ Ｐゴシック" pitchFamily="1" charset="-128"/>
                <a:cs typeface="ＭＳ Ｐゴシック" pitchFamily="1" charset="-128"/>
              </a:rPr>
              <a:t>Need to deliver nanoliter to picoliter volumes (too small for normal pipetting devices)</a:t>
            </a:r>
          </a:p>
          <a:p>
            <a:pPr eaLnBrk="1" hangingPunct="1"/>
            <a:r>
              <a:rPr lang="en-US" sz="2200">
                <a:ea typeface="ＭＳ Ｐゴシック" pitchFamily="1" charset="-128"/>
                <a:cs typeface="ＭＳ Ｐゴシック" pitchFamily="1" charset="-128"/>
              </a:rPr>
              <a:t>Robot “prints,” or “spots,” DNA in specific places</a:t>
            </a:r>
          </a:p>
        </p:txBody>
      </p:sp>
      <p:pic>
        <p:nvPicPr>
          <p:cNvPr id="59396" name="Picture 5"/>
          <p:cNvPicPr>
            <a:picLocks noChangeAspect="1" noChangeArrowheads="1"/>
          </p:cNvPicPr>
          <p:nvPr/>
        </p:nvPicPr>
        <p:blipFill>
          <a:blip r:embed="rId3"/>
          <a:srcRect t="29385" b="35339"/>
          <a:stretch>
            <a:fillRect/>
          </a:stretch>
        </p:blipFill>
        <p:spPr bwMode="auto">
          <a:xfrm>
            <a:off x="1233488" y="2185988"/>
            <a:ext cx="6389687" cy="1444625"/>
          </a:xfrm>
          <a:prstGeom prst="rect">
            <a:avLst/>
          </a:prstGeom>
          <a:noFill/>
          <a:ln w="9525">
            <a:noFill/>
            <a:miter lim="800000"/>
            <a:headEnd/>
            <a:tailEnd/>
          </a:ln>
        </p:spPr>
      </p:pic>
      <p:pic>
        <p:nvPicPr>
          <p:cNvPr id="59397" name="Picture 10"/>
          <p:cNvPicPr>
            <a:picLocks noChangeAspect="1" noChangeArrowheads="1"/>
          </p:cNvPicPr>
          <p:nvPr/>
        </p:nvPicPr>
        <p:blipFill>
          <a:blip r:embed="rId4"/>
          <a:srcRect/>
          <a:stretch>
            <a:fillRect/>
          </a:stretch>
        </p:blipFill>
        <p:spPr bwMode="auto">
          <a:xfrm>
            <a:off x="292100" y="3665538"/>
            <a:ext cx="2960688" cy="2732087"/>
          </a:xfrm>
          <a:prstGeom prst="rect">
            <a:avLst/>
          </a:prstGeom>
          <a:noFill/>
          <a:ln w="9525">
            <a:noFill/>
            <a:miter lim="800000"/>
            <a:headEnd/>
            <a:tailEnd/>
          </a:ln>
        </p:spPr>
      </p:pic>
      <p:sp>
        <p:nvSpPr>
          <p:cNvPr id="59398" name="Rectangle 11"/>
          <p:cNvSpPr>
            <a:spLocks noChangeArrowheads="1"/>
          </p:cNvSpPr>
          <p:nvPr/>
        </p:nvSpPr>
        <p:spPr bwMode="auto">
          <a:xfrm>
            <a:off x="3614738" y="4005263"/>
            <a:ext cx="5338762" cy="1657350"/>
          </a:xfrm>
          <a:prstGeom prst="rect">
            <a:avLst/>
          </a:prstGeom>
          <a:noFill/>
          <a:ln w="9525">
            <a:noFill/>
            <a:miter lim="800000"/>
            <a:headEnd/>
            <a:tailEnd/>
          </a:ln>
        </p:spPr>
        <p:txBody>
          <a:bodyPr>
            <a:prstTxWarp prst="textNoShape">
              <a:avLst/>
            </a:prstTxWarp>
          </a:bodyPr>
          <a:lstStyle/>
          <a:p>
            <a:pPr marL="342900" indent="-342900" algn="l" eaLnBrk="1" hangingPunct="1">
              <a:spcBef>
                <a:spcPct val="20000"/>
              </a:spcBef>
              <a:buFont typeface="Symbol" pitchFamily="1" charset="2"/>
              <a:buChar char="·"/>
            </a:pPr>
            <a:r>
              <a:rPr lang="en-US" sz="2200">
                <a:latin typeface="Times New Roman" pitchFamily="1" charset="0"/>
              </a:rPr>
              <a:t>DNA spotting usually uses multiple pins</a:t>
            </a:r>
          </a:p>
          <a:p>
            <a:pPr marL="342900" indent="-342900" algn="l" eaLnBrk="1" hangingPunct="1">
              <a:spcBef>
                <a:spcPct val="20000"/>
              </a:spcBef>
              <a:buFont typeface="Symbol" pitchFamily="1" charset="2"/>
              <a:buChar char="·"/>
            </a:pPr>
            <a:r>
              <a:rPr lang="en-US" sz="2200">
                <a:latin typeface="Times New Roman" pitchFamily="1" charset="0"/>
              </a:rPr>
              <a:t>DNA in microtiter plate</a:t>
            </a:r>
          </a:p>
          <a:p>
            <a:pPr marL="342900" indent="-342900" algn="l" eaLnBrk="1" hangingPunct="1">
              <a:spcBef>
                <a:spcPct val="20000"/>
              </a:spcBef>
              <a:buFont typeface="Symbol" pitchFamily="1" charset="2"/>
              <a:buChar char="·"/>
            </a:pPr>
            <a:r>
              <a:rPr lang="en-US" sz="2200">
                <a:latin typeface="Times New Roman" pitchFamily="1" charset="0"/>
              </a:rPr>
              <a:t>DNA usually PCR amplified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ea typeface="ＭＳ Ｐゴシック" pitchFamily="1" charset="-128"/>
                <a:cs typeface="ＭＳ Ｐゴシック" pitchFamily="1" charset="-128"/>
              </a:rPr>
              <a:t>Affymetrix gene chip</a:t>
            </a:r>
          </a:p>
        </p:txBody>
      </p:sp>
      <p:pic>
        <p:nvPicPr>
          <p:cNvPr id="40963" name="Picture 3" descr="genechiparrayinhand"/>
          <p:cNvPicPr>
            <a:picLocks noChangeAspect="1" noChangeArrowheads="1"/>
          </p:cNvPicPr>
          <p:nvPr/>
        </p:nvPicPr>
        <p:blipFill>
          <a:blip r:embed="rId3"/>
          <a:srcRect/>
          <a:stretch>
            <a:fillRect/>
          </a:stretch>
        </p:blipFill>
        <p:spPr bwMode="auto">
          <a:xfrm>
            <a:off x="2701925" y="1887538"/>
            <a:ext cx="4003675" cy="4208462"/>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err="1">
                <a:solidFill>
                  <a:srgbClr val="D16349"/>
                </a:solidFill>
              </a:rPr>
              <a:t>Affymetrix</a:t>
            </a:r>
            <a:r>
              <a:rPr lang="en-US" dirty="0">
                <a:solidFill>
                  <a:srgbClr val="D16349"/>
                </a:solidFill>
              </a:rPr>
              <a:t> Array</a:t>
            </a:r>
          </a:p>
        </p:txBody>
      </p:sp>
      <p:pic>
        <p:nvPicPr>
          <p:cNvPr id="74755" name="Picture 6" descr="AffyArrays"/>
          <p:cNvPicPr>
            <a:picLocks noChangeAspect="1" noChangeArrowheads="1"/>
          </p:cNvPicPr>
          <p:nvPr/>
        </p:nvPicPr>
        <p:blipFill>
          <a:blip r:embed="rId3"/>
          <a:srcRect/>
          <a:stretch>
            <a:fillRect/>
          </a:stretch>
        </p:blipFill>
        <p:spPr bwMode="auto">
          <a:xfrm>
            <a:off x="1905000" y="2209800"/>
            <a:ext cx="4800600" cy="3636963"/>
          </a:xfrm>
          <a:prstGeom prst="rect">
            <a:avLst/>
          </a:prstGeom>
          <a:noFill/>
          <a:ln w="9525">
            <a:noFill/>
            <a:miter lim="800000"/>
            <a:headEnd/>
            <a:tailEnd/>
          </a:ln>
        </p:spPr>
      </p:pic>
    </p:spTree>
    <p:extLst>
      <p:ext uri="{BB962C8B-B14F-4D97-AF65-F5344CB8AC3E}">
        <p14:creationId xmlns:p14="http://schemas.microsoft.com/office/powerpoint/2010/main" val="2591178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pPr eaLnBrk="1" hangingPunct="1"/>
            <a:r>
              <a:rPr lang="en-US">
                <a:ea typeface="ＭＳ Ｐゴシック" pitchFamily="1" charset="-128"/>
                <a:cs typeface="ＭＳ Ｐゴシック" pitchFamily="1" charset="-128"/>
              </a:rPr>
              <a:t>Transcriptomics using RNA-seq</a:t>
            </a:r>
          </a:p>
        </p:txBody>
      </p:sp>
      <p:pic>
        <p:nvPicPr>
          <p:cNvPr id="86019" name="Content Placeholder 3" descr="Picture 7.png"/>
          <p:cNvPicPr>
            <a:picLocks noGrp="1" noChangeAspect="1"/>
          </p:cNvPicPr>
          <p:nvPr>
            <p:ph sz="quarter" idx="1"/>
          </p:nvPr>
        </p:nvPicPr>
        <p:blipFill>
          <a:blip r:embed="rId3"/>
          <a:srcRect l="-25364" r="-25364"/>
          <a:stretch>
            <a:fillRect/>
          </a:stretch>
        </p:blipFill>
        <p:spPr/>
      </p:pic>
      <p:pic>
        <p:nvPicPr>
          <p:cNvPr id="86020" name="Picture 4" descr="Picture 4.png"/>
          <p:cNvPicPr>
            <a:picLocks noChangeAspect="1"/>
          </p:cNvPicPr>
          <p:nvPr/>
        </p:nvPicPr>
        <p:blipFill>
          <a:blip r:embed="rId4"/>
          <a:srcRect/>
          <a:stretch>
            <a:fillRect/>
          </a:stretch>
        </p:blipFill>
        <p:spPr bwMode="auto">
          <a:xfrm>
            <a:off x="4467225" y="6527800"/>
            <a:ext cx="4676775" cy="330200"/>
          </a:xfrm>
          <a:prstGeom prst="rect">
            <a:avLst/>
          </a:prstGeom>
          <a:noFill/>
          <a:ln w="9525">
            <a:noFill/>
            <a:miter lim="800000"/>
            <a:headEnd/>
            <a:tailEnd/>
          </a:ln>
        </p:spPr>
      </p:pic>
      <p:pic>
        <p:nvPicPr>
          <p:cNvPr id="86021" name="Picture 5" descr="Picture 5.png"/>
          <p:cNvPicPr>
            <a:picLocks noChangeAspect="1"/>
          </p:cNvPicPr>
          <p:nvPr/>
        </p:nvPicPr>
        <p:blipFill>
          <a:blip r:embed="rId5"/>
          <a:srcRect/>
          <a:stretch>
            <a:fillRect/>
          </a:stretch>
        </p:blipFill>
        <p:spPr bwMode="auto">
          <a:xfrm>
            <a:off x="0" y="6537325"/>
            <a:ext cx="3470275" cy="320675"/>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Origin.thmx</Template>
  <TotalTime>1303</TotalTime>
  <Words>2100</Words>
  <Application>Microsoft Office PowerPoint</Application>
  <PresentationFormat>On-screen Show (4:3)</PresentationFormat>
  <Paragraphs>265</Paragraphs>
  <Slides>41</Slides>
  <Notes>15</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5" baseType="lpstr">
      <vt:lpstr>Arial</vt:lpstr>
      <vt:lpstr>Bookman Old Style</vt:lpstr>
      <vt:lpstr>Calibri</vt:lpstr>
      <vt:lpstr>Courier</vt:lpstr>
      <vt:lpstr>Gill Sans MT</vt:lpstr>
      <vt:lpstr>Symbol</vt:lpstr>
      <vt:lpstr>Times</vt:lpstr>
      <vt:lpstr>Times New Roman</vt:lpstr>
      <vt:lpstr>Trebuchet MS</vt:lpstr>
      <vt:lpstr>Verdana</vt:lpstr>
      <vt:lpstr>Wingdings</vt:lpstr>
      <vt:lpstr>Wingdings 3</vt:lpstr>
      <vt:lpstr>Origin</vt:lpstr>
      <vt:lpstr>Photo Editor Photo</vt:lpstr>
      <vt:lpstr>Expression Databases</vt:lpstr>
      <vt:lpstr>PowerPoint Presentation</vt:lpstr>
      <vt:lpstr>Questions that can be addressed with genome-wide expression analysis:</vt:lpstr>
      <vt:lpstr>Microarrays vs Northern blots: from Gene to Genome Science</vt:lpstr>
      <vt:lpstr>What is a microarray?</vt:lpstr>
      <vt:lpstr>Spotted microarrays: how they are made</vt:lpstr>
      <vt:lpstr>Affymetrix gene chip</vt:lpstr>
      <vt:lpstr>Affymetrix Array</vt:lpstr>
      <vt:lpstr>Transcriptomics using RNA-seq</vt:lpstr>
      <vt:lpstr>Gene expression can be assayed across many different conditions</vt:lpstr>
      <vt:lpstr>Standard Format (MIAME)</vt:lpstr>
      <vt:lpstr>Common Databases</vt:lpstr>
      <vt:lpstr>Gene Expression Omnibus Repository (GEO)</vt:lpstr>
      <vt:lpstr>GEOquery Package</vt:lpstr>
      <vt:lpstr>Different Utilities for Deep-Seq</vt:lpstr>
      <vt:lpstr>Transcription Factors</vt:lpstr>
      <vt:lpstr>Histone Modification</vt:lpstr>
      <vt:lpstr>CHIP-chip</vt:lpstr>
      <vt:lpstr>Regions of the genome that are enriched for sequences are areas where protein interacts</vt:lpstr>
      <vt:lpstr>CHIP-seq: same idea but sequencing instead of hybridization.</vt:lpstr>
      <vt:lpstr>Connecting to the SRA database</vt:lpstr>
      <vt:lpstr>PowerPoint Presentation</vt:lpstr>
      <vt:lpstr>Protein Structural Elements</vt:lpstr>
      <vt:lpstr>Domains</vt:lpstr>
      <vt:lpstr>Lipoxygenase Domain</vt:lpstr>
      <vt:lpstr>WW Domain</vt:lpstr>
      <vt:lpstr>Domain Determination</vt:lpstr>
      <vt:lpstr>Protein Sequence Databases</vt:lpstr>
      <vt:lpstr>Protein Domain Databases</vt:lpstr>
      <vt:lpstr>PowerPoint Presentation</vt:lpstr>
      <vt:lpstr>Interproscan</vt:lpstr>
      <vt:lpstr>BRCA1 protein sequence from NCBI in FASTA format</vt:lpstr>
      <vt:lpstr>Interproscan results</vt:lpstr>
      <vt:lpstr>Protein Interaction Databases</vt:lpstr>
      <vt:lpstr>Fabricating protein chips</vt:lpstr>
      <vt:lpstr>Classes of capture molecules</vt:lpstr>
      <vt:lpstr>The yeast two-hybrid system (Y2H)</vt:lpstr>
      <vt:lpstr>Drosophila interaction map</vt:lpstr>
      <vt:lpstr>BIOGRID: searching for BRCA1 interactions</vt:lpstr>
      <vt:lpstr>Download interactions</vt:lpstr>
      <vt:lpstr>String: searching for BRCA1 interactions</vt:lpstr>
    </vt:vector>
  </TitlesOfParts>
  <Company>New York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Expression Databases</dc:title>
  <dc:creator>Manpreet Katari</dc:creator>
  <cp:lastModifiedBy>Manpreet Katari</cp:lastModifiedBy>
  <cp:revision>19</cp:revision>
  <cp:lastPrinted>2012-02-23T06:33:54Z</cp:lastPrinted>
  <dcterms:created xsi:type="dcterms:W3CDTF">2013-03-07T18:37:52Z</dcterms:created>
  <dcterms:modified xsi:type="dcterms:W3CDTF">2019-02-28T01:22:13Z</dcterms:modified>
</cp:coreProperties>
</file>